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482" r:id="rId5"/>
    <p:sldId id="493" r:id="rId6"/>
    <p:sldId id="484" r:id="rId7"/>
    <p:sldId id="475" r:id="rId8"/>
    <p:sldId id="494" r:id="rId9"/>
    <p:sldId id="495" r:id="rId10"/>
    <p:sldId id="462" r:id="rId11"/>
    <p:sldId id="485" r:id="rId12"/>
    <p:sldId id="496" r:id="rId13"/>
    <p:sldId id="481" r:id="rId14"/>
    <p:sldId id="480" r:id="rId15"/>
    <p:sldId id="492" r:id="rId16"/>
    <p:sldId id="478" r:id="rId17"/>
    <p:sldId id="479" r:id="rId18"/>
    <p:sldId id="491" r:id="rId19"/>
    <p:sldId id="490" r:id="rId20"/>
    <p:sldId id="486" r:id="rId21"/>
    <p:sldId id="487" r:id="rId22"/>
    <p:sldId id="488" r:id="rId23"/>
    <p:sldId id="489" r:id="rId24"/>
    <p:sldId id="476" r:id="rId25"/>
    <p:sldId id="498" r:id="rId26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Crisp" initials="JC" lastIdx="1" clrIdx="0">
    <p:extLst>
      <p:ext uri="{19B8F6BF-5375-455C-9EA6-DF929625EA0E}">
        <p15:presenceInfo xmlns:p15="http://schemas.microsoft.com/office/powerpoint/2012/main" userId="S-1-5-21-1289688006-2115675923-1629539150-1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546" autoAdjust="0"/>
    <p:restoredTop sz="94434" autoAdjust="0"/>
  </p:normalViewPr>
  <p:slideViewPr>
    <p:cSldViewPr snapToGrid="0" snapToObjects="1">
      <p:cViewPr varScale="1">
        <p:scale>
          <a:sx n="87" d="100"/>
          <a:sy n="87" d="100"/>
        </p:scale>
        <p:origin x="19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0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1980" y="-108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257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446257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015F2CC4-45EE-4AA5-8A57-85E8721A1C5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7188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EF115658-171C-471B-972A-55663DE91B88}" type="datetimeFigureOut">
              <a:rPr lang="en-ZA" smtClean="0"/>
              <a:t>2023/02/27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0" y="4785955"/>
            <a:ext cx="5487041" cy="3915926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846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2" y="9447846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1252C815-204E-4303-857C-DE644801AB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065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642-0CA3-E540-B100-32C39A8505EA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B500-41D9-214B-A3C8-B1D9F5325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8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642-0CA3-E540-B100-32C39A8505EA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B500-41D9-214B-A3C8-B1D9F5325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2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642-0CA3-E540-B100-32C39A8505EA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B500-41D9-214B-A3C8-B1D9F5325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1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642-0CA3-E540-B100-32C39A8505EA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B500-41D9-214B-A3C8-B1D9F5325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6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642-0CA3-E540-B100-32C39A8505EA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B500-41D9-214B-A3C8-B1D9F5325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3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642-0CA3-E540-B100-32C39A8505EA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B500-41D9-214B-A3C8-B1D9F5325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6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642-0CA3-E540-B100-32C39A8505EA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B500-41D9-214B-A3C8-B1D9F5325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642-0CA3-E540-B100-32C39A8505EA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B500-41D9-214B-A3C8-B1D9F5325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2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642-0CA3-E540-B100-32C39A8505EA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B500-41D9-214B-A3C8-B1D9F5325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642-0CA3-E540-B100-32C39A8505EA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B500-41D9-214B-A3C8-B1D9F5325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642-0CA3-E540-B100-32C39A8505EA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B500-41D9-214B-A3C8-B1D9F5325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6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3642-0CA3-E540-B100-32C39A8505EA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EB500-41D9-214B-A3C8-B1D9F5325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5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nathan@barnowl.co.z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arnowl.co.za/knowledge-centre/" TargetMode="External"/><Relationship Id="rId4" Type="http://schemas.openxmlformats.org/officeDocument/2006/relationships/hyperlink" Target="mailto:support@barnowl.co.z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55316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BarnOwl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2569129"/>
            <a:ext cx="9143999" cy="157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000" b="1" dirty="0" smtClean="0">
                <a:solidFill>
                  <a:srgbClr val="FF0000"/>
                </a:solidFill>
                <a:latin typeface="Brandon Grotesque Regular" panose="020B0503020203060202" pitchFamily="34" charset="0"/>
              </a:rPr>
              <a:t>FULLY INTEGRATED GOVERNANCE, RISK MANAGEMENT, COMPLIANCE AND AUDIT </a:t>
            </a:r>
            <a:r>
              <a:rPr lang="en-ZA" sz="2000" dirty="0" smtClean="0">
                <a:solidFill>
                  <a:schemeClr val="bg1"/>
                </a:solidFill>
                <a:latin typeface="Brandon Grotesque Regular" panose="020B0503020203060202" pitchFamily="34" charset="0"/>
              </a:rPr>
              <a:t/>
            </a:r>
            <a:br>
              <a:rPr lang="en-ZA" sz="2000" dirty="0" smtClean="0">
                <a:solidFill>
                  <a:schemeClr val="bg1"/>
                </a:solidFill>
                <a:latin typeface="Brandon Grotesque Regular" panose="020B0503020203060202" pitchFamily="34" charset="0"/>
              </a:rPr>
            </a:br>
            <a:r>
              <a:rPr lang="en-ZA" sz="2000" b="1" dirty="0">
                <a:solidFill>
                  <a:srgbClr val="FF0000"/>
                </a:solidFill>
                <a:latin typeface="Brandon Grotesque Regular" panose="020B0503020203060202" pitchFamily="34" charset="0"/>
              </a:rPr>
              <a:t>SOFTWARE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" y="4178375"/>
            <a:ext cx="9143998" cy="64494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February 2023</a:t>
            </a:r>
            <a:endParaRPr lang="en-Z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Latest web-based Technology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15183-0D77-B1F5-309C-70489EA32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148" y="1190194"/>
            <a:ext cx="1451485" cy="966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21BD4-44A3-47AB-4095-30A569E2F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906" y="3739365"/>
            <a:ext cx="1337094" cy="891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274E4-4001-0CDC-F31F-652F479CB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222" y="1365305"/>
            <a:ext cx="785186" cy="785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50C857-314B-861C-CFC4-B2598F2AB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771912"/>
            <a:ext cx="906492" cy="851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863180-8FA4-E4EB-DF18-6C6EB922A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3376" y="2278901"/>
            <a:ext cx="906493" cy="906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50C6BE-E7F2-6422-C563-E2BC0BD04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3036" y="2275023"/>
            <a:ext cx="645439" cy="910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1098E1-ED55-7C34-601D-7856CECEC7C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906" r="24339"/>
          <a:stretch/>
        </p:blipFill>
        <p:spPr>
          <a:xfrm>
            <a:off x="4821642" y="2245933"/>
            <a:ext cx="785186" cy="9668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A4788D-384C-4226-CB5C-DF6C906B2BD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0" t="12854" r="30189" b="38246"/>
          <a:stretch/>
        </p:blipFill>
        <p:spPr>
          <a:xfrm>
            <a:off x="3589854" y="4936745"/>
            <a:ext cx="824771" cy="395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D1A3F7-7C8D-4D04-4838-F697E9AF35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4633" y="4741755"/>
            <a:ext cx="785186" cy="7851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80E00F-BD34-1574-41F3-424AEC7DBF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3376" y="3327181"/>
            <a:ext cx="2572689" cy="3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Landing </a:t>
            </a:r>
            <a:r>
              <a:rPr lang="en-US" sz="2800" dirty="0" smtClean="0">
                <a:solidFill>
                  <a:srgbClr val="FF0000"/>
                </a:solidFill>
              </a:rPr>
              <a:t>page (v10)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9" y="649995"/>
            <a:ext cx="8934014" cy="469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Unit Objective Register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0" y="815248"/>
            <a:ext cx="8971230" cy="4465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0" y="815248"/>
            <a:ext cx="9026602" cy="44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Unit Risk </a:t>
            </a:r>
            <a:r>
              <a:rPr lang="en-US" sz="2800" dirty="0">
                <a:solidFill>
                  <a:srgbClr val="FF0000"/>
                </a:solidFill>
              </a:rPr>
              <a:t>Register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4" y="686028"/>
            <a:ext cx="8866603" cy="4624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533" y="1005518"/>
            <a:ext cx="1843016" cy="33462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58533" y="903383"/>
            <a:ext cx="1843016" cy="34483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1828799" y="1905918"/>
            <a:ext cx="1101687" cy="6940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29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Unit Risk </a:t>
            </a:r>
            <a:r>
              <a:rPr lang="en-US" sz="2800" dirty="0">
                <a:solidFill>
                  <a:srgbClr val="FF0000"/>
                </a:solidFill>
              </a:rPr>
              <a:t>Form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8" y="727114"/>
            <a:ext cx="8968313" cy="44728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57025" y="1199001"/>
            <a:ext cx="1647080" cy="38026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948" y="1559518"/>
            <a:ext cx="5951973" cy="3695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948" y="1538850"/>
            <a:ext cx="5951974" cy="3688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186" y="1548387"/>
            <a:ext cx="5929023" cy="3672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948" y="1542362"/>
            <a:ext cx="5985342" cy="37128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932" y="1542362"/>
            <a:ext cx="5937373" cy="3688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563" y="1542362"/>
            <a:ext cx="5938407" cy="3682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2562" y="1521694"/>
            <a:ext cx="5962889" cy="36989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5932" y="1204682"/>
            <a:ext cx="5961358" cy="40142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90701" y="1345162"/>
            <a:ext cx="1138070" cy="33248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0714" y="1548387"/>
            <a:ext cx="1583662" cy="2329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7025" y="1199002"/>
            <a:ext cx="1647080" cy="38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Organisational structure showing units and processes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25" y="1082637"/>
            <a:ext cx="7191375" cy="3238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2177" y="2875402"/>
            <a:ext cx="4472850" cy="11788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22" y="815248"/>
            <a:ext cx="8802770" cy="43847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3541" y="2258458"/>
            <a:ext cx="1307114" cy="9474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97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Key Indicators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1" y="815248"/>
            <a:ext cx="8934620" cy="4453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61" y="3050856"/>
            <a:ext cx="6872551" cy="37024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76261" y="3041865"/>
            <a:ext cx="6872551" cy="37114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261" y="3050855"/>
            <a:ext cx="6872551" cy="370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8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Action Plans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1" y="702666"/>
            <a:ext cx="8961867" cy="4475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158207"/>
            <a:ext cx="6753340" cy="3645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2158207"/>
            <a:ext cx="6753340" cy="36783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234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Incidents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9" y="649995"/>
            <a:ext cx="8931191" cy="4448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959" y="2141886"/>
            <a:ext cx="5679538" cy="30532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8959" y="2158208"/>
            <a:ext cx="5679538" cy="30369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51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</a:t>
            </a:r>
            <a:r>
              <a:rPr lang="en-US" sz="2800" dirty="0" smtClean="0">
                <a:solidFill>
                  <a:srgbClr val="FF0000"/>
                </a:solidFill>
              </a:rPr>
              <a:t>Votes (v11.2 still to come) 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0" y="688590"/>
            <a:ext cx="8890609" cy="4436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47" y="2230182"/>
            <a:ext cx="6984695" cy="38643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9647" y="2218066"/>
            <a:ext cx="6984694" cy="38764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61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5" y="5846215"/>
            <a:ext cx="1198000" cy="101178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BarnOwl </a:t>
            </a:r>
            <a:r>
              <a:rPr lang="en-US" sz="2800" dirty="0">
                <a:solidFill>
                  <a:srgbClr val="FF0000"/>
                </a:solidFill>
              </a:rPr>
              <a:t>V11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9119" y="926745"/>
            <a:ext cx="8681291" cy="526672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ZA" sz="2400" dirty="0">
                <a:solidFill>
                  <a:srgbClr val="FF0000"/>
                </a:solidFill>
              </a:rPr>
              <a:t>BarnOwl’s </a:t>
            </a:r>
            <a:r>
              <a:rPr lang="en-ZA" sz="2400" dirty="0" smtClean="0">
                <a:solidFill>
                  <a:srgbClr val="FF0000"/>
                </a:solidFill>
              </a:rPr>
              <a:t>eagerly awaited</a:t>
            </a:r>
            <a:r>
              <a:rPr lang="en-ZA" sz="2400" dirty="0">
                <a:solidFill>
                  <a:srgbClr val="FF0000"/>
                </a:solidFill>
              </a:rPr>
              <a:t>, state of the art, new web-based version has just been </a:t>
            </a:r>
            <a:r>
              <a:rPr lang="en-ZA" sz="2400" dirty="0" smtClean="0">
                <a:solidFill>
                  <a:srgbClr val="FF0000"/>
                </a:solidFill>
              </a:rPr>
              <a:t>released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ZA" sz="2400" dirty="0" smtClean="0">
                <a:solidFill>
                  <a:srgbClr val="FF0000"/>
                </a:solidFill>
              </a:rPr>
              <a:t>Version </a:t>
            </a:r>
            <a:r>
              <a:rPr lang="en-ZA" sz="2400" dirty="0">
                <a:solidFill>
                  <a:srgbClr val="FF0000"/>
                </a:solidFill>
              </a:rPr>
              <a:t>11 offers our clients a fresh, modern and simplified web-based user interface utilising the latest web-based </a:t>
            </a:r>
            <a:r>
              <a:rPr lang="en-ZA" sz="2400" dirty="0" smtClean="0">
                <a:solidFill>
                  <a:srgbClr val="FF0000"/>
                </a:solidFill>
              </a:rPr>
              <a:t>technology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ZA" sz="2400" dirty="0" smtClean="0">
                <a:solidFill>
                  <a:srgbClr val="FF0000"/>
                </a:solidFill>
              </a:rPr>
              <a:t>Version </a:t>
            </a:r>
            <a:r>
              <a:rPr lang="en-ZA" sz="2400" dirty="0">
                <a:solidFill>
                  <a:srgbClr val="FF0000"/>
                </a:solidFill>
              </a:rPr>
              <a:t>11, will over time, incorporate </a:t>
            </a:r>
            <a:r>
              <a:rPr lang="en-ZA" sz="2400" dirty="0" smtClean="0">
                <a:solidFill>
                  <a:srgbClr val="FF0000"/>
                </a:solidFill>
              </a:rPr>
              <a:t>much </a:t>
            </a:r>
            <a:r>
              <a:rPr lang="en-ZA" sz="2400" dirty="0">
                <a:solidFill>
                  <a:srgbClr val="FF0000"/>
                </a:solidFill>
              </a:rPr>
              <a:t>of BarnOwl’s extensive </a:t>
            </a:r>
            <a:r>
              <a:rPr lang="en-ZA" sz="2400" dirty="0" smtClean="0">
                <a:solidFill>
                  <a:srgbClr val="FF0000"/>
                </a:solidFill>
              </a:rPr>
              <a:t>desktop app ‘rich</a:t>
            </a:r>
            <a:r>
              <a:rPr lang="en-ZA" sz="2400" dirty="0">
                <a:solidFill>
                  <a:srgbClr val="FF0000"/>
                </a:solidFill>
              </a:rPr>
              <a:t>’ </a:t>
            </a:r>
            <a:r>
              <a:rPr lang="en-ZA" sz="2400" dirty="0" smtClean="0">
                <a:solidFill>
                  <a:srgbClr val="FF0000"/>
                </a:solidFill>
              </a:rPr>
              <a:t>functionality including built-in reporting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solidFill>
                  <a:srgbClr val="FF0000"/>
                </a:solidFill>
              </a:rPr>
              <a:t>V11.1 </a:t>
            </a:r>
            <a:r>
              <a:rPr lang="en-US" sz="2400" dirty="0" smtClean="0">
                <a:solidFill>
                  <a:srgbClr val="FF0000"/>
                </a:solidFill>
              </a:rPr>
              <a:t>(released Feb 2023) essentially </a:t>
            </a:r>
            <a:r>
              <a:rPr lang="en-US" sz="2400" dirty="0">
                <a:solidFill>
                  <a:srgbClr val="FF0000"/>
                </a:solidFill>
              </a:rPr>
              <a:t>replaces the existing </a:t>
            </a:r>
            <a:r>
              <a:rPr lang="en-US" sz="2400" dirty="0" smtClean="0">
                <a:solidFill>
                  <a:srgbClr val="FF0000"/>
                </a:solidFill>
              </a:rPr>
              <a:t>BarnOwl </a:t>
            </a:r>
            <a:r>
              <a:rPr lang="en-US" sz="2400" dirty="0">
                <a:solidFill>
                  <a:srgbClr val="FF0000"/>
                </a:solidFill>
              </a:rPr>
              <a:t>Lite interface with a new modern </a:t>
            </a:r>
            <a:r>
              <a:rPr lang="en-US" sz="2400" dirty="0" smtClean="0">
                <a:solidFill>
                  <a:srgbClr val="FF0000"/>
                </a:solidFill>
              </a:rPr>
              <a:t>interface</a:t>
            </a:r>
            <a:endParaRPr lang="en-ZA" sz="24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ZA" sz="2400" dirty="0" smtClean="0">
                <a:solidFill>
                  <a:srgbClr val="FF0000"/>
                </a:solidFill>
              </a:rPr>
              <a:t>We </a:t>
            </a:r>
            <a:r>
              <a:rPr lang="en-ZA" sz="2400" dirty="0">
                <a:solidFill>
                  <a:srgbClr val="FF0000"/>
                </a:solidFill>
              </a:rPr>
              <a:t>are very excited to announce the release of version </a:t>
            </a:r>
            <a:r>
              <a:rPr lang="en-ZA" sz="2400" dirty="0" smtClean="0">
                <a:solidFill>
                  <a:srgbClr val="FF0000"/>
                </a:solidFill>
              </a:rPr>
              <a:t>11 </a:t>
            </a:r>
            <a:endParaRPr lang="en-ZA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Z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Library </a:t>
            </a:r>
            <a:r>
              <a:rPr lang="en-US" sz="2800" dirty="0" smtClean="0">
                <a:solidFill>
                  <a:srgbClr val="FF0000"/>
                </a:solidFill>
              </a:rPr>
              <a:t>maintenance (v10) (v11.1 global search on visible columns)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2" y="815248"/>
            <a:ext cx="8813659" cy="43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5" y="5846215"/>
            <a:ext cx="1198000" cy="101178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Summary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4598" y="779783"/>
            <a:ext cx="7926416" cy="5567921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u="sng" dirty="0" smtClean="0">
                <a:solidFill>
                  <a:srgbClr val="FF0000"/>
                </a:solidFill>
              </a:rPr>
              <a:t>Modern </a:t>
            </a:r>
            <a:r>
              <a:rPr lang="en-US" sz="2000" u="sng" dirty="0">
                <a:solidFill>
                  <a:srgbClr val="FF0000"/>
                </a:solidFill>
              </a:rPr>
              <a:t>look &amp; feel</a:t>
            </a:r>
            <a:r>
              <a:rPr lang="en-US" sz="2000" dirty="0">
                <a:solidFill>
                  <a:srgbClr val="FF0000"/>
                </a:solidFill>
              </a:rPr>
              <a:t>: easy and familiar to use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u="sng" dirty="0" smtClean="0">
                <a:solidFill>
                  <a:srgbClr val="FF0000"/>
                </a:solidFill>
              </a:rPr>
              <a:t>Easy </a:t>
            </a:r>
            <a:r>
              <a:rPr lang="en-US" sz="2000" u="sng" dirty="0">
                <a:solidFill>
                  <a:srgbClr val="FF0000"/>
                </a:solidFill>
              </a:rPr>
              <a:t>navigation</a:t>
            </a:r>
            <a:r>
              <a:rPr lang="en-US" sz="2000" dirty="0">
                <a:solidFill>
                  <a:srgbClr val="FF0000"/>
                </a:solidFill>
              </a:rPr>
              <a:t>:  embed risk management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u="sng" dirty="0">
                <a:solidFill>
                  <a:srgbClr val="FF0000"/>
                </a:solidFill>
              </a:rPr>
              <a:t>Risk on a page</a:t>
            </a:r>
            <a:r>
              <a:rPr lang="en-US" sz="2000" dirty="0">
                <a:solidFill>
                  <a:srgbClr val="FF0000"/>
                </a:solidFill>
              </a:rPr>
              <a:t>: manage your risks in a simple and structured way </a:t>
            </a:r>
            <a:endParaRPr lang="en-ZA" sz="2000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ZA" sz="2000" u="sng" dirty="0">
                <a:solidFill>
                  <a:srgbClr val="FF0000"/>
                </a:solidFill>
              </a:rPr>
              <a:t>Performance</a:t>
            </a:r>
            <a:r>
              <a:rPr lang="en-ZA" sz="2000" dirty="0">
                <a:solidFill>
                  <a:srgbClr val="FF0000"/>
                </a:solidFill>
              </a:rPr>
              <a:t>: </a:t>
            </a:r>
            <a:r>
              <a:rPr lang="en-ZA" sz="2000" dirty="0" smtClean="0">
                <a:solidFill>
                  <a:srgbClr val="FF0000"/>
                </a:solidFill>
              </a:rPr>
              <a:t>great performance over WAN / VPN</a:t>
            </a:r>
            <a:endParaRPr lang="en-ZA" sz="2000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u="sng" dirty="0">
                <a:solidFill>
                  <a:srgbClr val="FF0000"/>
                </a:solidFill>
              </a:rPr>
              <a:t>Enhanced functionality</a:t>
            </a:r>
            <a:r>
              <a:rPr lang="en-US" sz="2000" dirty="0">
                <a:solidFill>
                  <a:srgbClr val="FF0000"/>
                </a:solidFill>
              </a:rPr>
              <a:t>: custom field documents, action plan linked object, search </a:t>
            </a:r>
            <a:r>
              <a:rPr lang="en-US" sz="2000" dirty="0" smtClean="0">
                <a:solidFill>
                  <a:srgbClr val="FF0000"/>
                </a:solidFill>
              </a:rPr>
              <a:t>visible fields </a:t>
            </a:r>
            <a:r>
              <a:rPr lang="en-US" sz="2000" dirty="0">
                <a:solidFill>
                  <a:srgbClr val="FF0000"/>
                </a:solidFill>
              </a:rPr>
              <a:t>etc.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u="sng" dirty="0" smtClean="0">
                <a:solidFill>
                  <a:srgbClr val="FF0000"/>
                </a:solidFill>
              </a:rPr>
              <a:t>State </a:t>
            </a:r>
            <a:r>
              <a:rPr lang="en-US" sz="2000" u="sng" dirty="0">
                <a:solidFill>
                  <a:srgbClr val="FF0000"/>
                </a:solidFill>
              </a:rPr>
              <a:t>of the art web-based technology</a:t>
            </a:r>
            <a:r>
              <a:rPr lang="en-US" sz="2000" dirty="0">
                <a:solidFill>
                  <a:srgbClr val="FF0000"/>
                </a:solidFill>
              </a:rPr>
              <a:t>: take advantage of leading edge technology</a:t>
            </a:r>
          </a:p>
          <a:p>
            <a:pPr marL="457200" lvl="1" indent="0">
              <a:buNone/>
            </a:pPr>
            <a:endParaRPr lang="en-ZA" sz="1600" dirty="0">
              <a:solidFill>
                <a:srgbClr val="FF0000"/>
              </a:solidFill>
            </a:endParaRPr>
          </a:p>
          <a:p>
            <a:pPr lvl="1"/>
            <a:endParaRPr lang="en-US" sz="1400" dirty="0">
              <a:solidFill>
                <a:srgbClr val="FF0000"/>
              </a:solidFill>
            </a:endParaRPr>
          </a:p>
          <a:p>
            <a:pPr lvl="1"/>
            <a:endParaRPr lang="en-ZA" sz="1600" dirty="0">
              <a:solidFill>
                <a:srgbClr val="FF0000"/>
              </a:solidFill>
            </a:endParaRPr>
          </a:p>
          <a:p>
            <a:endParaRPr lang="en-ZA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Z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4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0378" y="1506971"/>
            <a:ext cx="7772400" cy="1470025"/>
          </a:xfrm>
        </p:spPr>
        <p:txBody>
          <a:bodyPr>
            <a:normAutofit/>
          </a:bodyPr>
          <a:lstStyle/>
          <a:p>
            <a:r>
              <a:rPr lang="en-ZA" sz="8000" dirty="0" smtClean="0">
                <a:latin typeface="+mn-lt"/>
              </a:rPr>
              <a:t>Thank You</a:t>
            </a:r>
            <a:endParaRPr lang="en-ZA" sz="8000" dirty="0">
              <a:latin typeface="+mn-lt"/>
            </a:endParaRPr>
          </a:p>
        </p:txBody>
      </p:sp>
      <p:sp>
        <p:nvSpPr>
          <p:cNvPr id="6" name="Text Box 24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969485" y="3206750"/>
            <a:ext cx="679740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rgbClr val="FF0000"/>
              </a:solidFill>
              <a:cs typeface="Arial" charset="0"/>
              <a:hlinkClick r:id="rId3"/>
            </a:endParaRPr>
          </a:p>
          <a:p>
            <a:r>
              <a:rPr lang="en-US" sz="1400" b="0" dirty="0" smtClean="0">
                <a:solidFill>
                  <a:srgbClr val="FF0000"/>
                </a:solidFill>
                <a:cs typeface="Arial" charset="0"/>
              </a:rPr>
              <a:t>+27 11 540 9100   (office)</a:t>
            </a:r>
          </a:p>
          <a:p>
            <a:r>
              <a:rPr lang="en-US" sz="1400" dirty="0" smtClean="0">
                <a:solidFill>
                  <a:srgbClr val="FF0000"/>
                </a:solidFill>
                <a:cs typeface="Arial" charset="0"/>
                <a:hlinkClick r:id="rId4"/>
              </a:rPr>
              <a:t>support@barnowl.co.za</a:t>
            </a:r>
            <a:endParaRPr lang="en-US" sz="1400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en-US" sz="1400" b="0" dirty="0" smtClean="0">
                <a:solidFill>
                  <a:srgbClr val="FF0000"/>
                </a:solidFill>
                <a:cs typeface="Arial" charset="0"/>
              </a:rPr>
              <a:t>+27 11 540 9112 (help desk)</a:t>
            </a:r>
          </a:p>
          <a:p>
            <a:r>
              <a:rPr lang="en-US" sz="1400" dirty="0">
                <a:solidFill>
                  <a:srgbClr val="FF0000"/>
                </a:solidFill>
                <a:cs typeface="Arial" charset="0"/>
                <a:hlinkClick r:id="rId5"/>
              </a:rPr>
              <a:t>http://www.barnowl.co.za/knowledge-centre</a:t>
            </a:r>
            <a:r>
              <a:rPr lang="en-US" sz="1400" dirty="0" smtClean="0">
                <a:solidFill>
                  <a:srgbClr val="FF0000"/>
                </a:solidFill>
                <a:cs typeface="Arial" charset="0"/>
                <a:hlinkClick r:id="rId5"/>
              </a:rPr>
              <a:t>/</a:t>
            </a:r>
            <a:r>
              <a:rPr lang="en-US" sz="1400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US" sz="1400" b="0" dirty="0">
              <a:solidFill>
                <a:srgbClr val="FF0000"/>
              </a:solidFill>
              <a:cs typeface="Arial" charset="0"/>
            </a:endParaRPr>
          </a:p>
          <a:p>
            <a:endParaRPr lang="en-US" sz="1400" b="0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5" y="5846215"/>
            <a:ext cx="1198000" cy="101178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BarnOwl </a:t>
            </a:r>
            <a:r>
              <a:rPr lang="en-US" sz="2800" dirty="0" smtClean="0">
                <a:solidFill>
                  <a:srgbClr val="FF0000"/>
                </a:solidFill>
              </a:rPr>
              <a:t>V11 Roadmap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" y="921014"/>
            <a:ext cx="9000780" cy="6135289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V11.1 </a:t>
            </a:r>
            <a:r>
              <a:rPr lang="en-US" sz="1800" dirty="0">
                <a:solidFill>
                  <a:srgbClr val="FF0000"/>
                </a:solidFill>
              </a:rPr>
              <a:t>(BarnOwl </a:t>
            </a:r>
            <a:r>
              <a:rPr lang="en-US" sz="1800" dirty="0" smtClean="0">
                <a:solidFill>
                  <a:srgbClr val="FF0000"/>
                </a:solidFill>
              </a:rPr>
              <a:t>Web </a:t>
            </a:r>
            <a:r>
              <a:rPr lang="en-US" sz="1800" dirty="0">
                <a:solidFill>
                  <a:srgbClr val="FF0000"/>
                </a:solidFill>
              </a:rPr>
              <a:t>risk management) (February 2023)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</a:rPr>
              <a:t>V11.2 (BarnOwl </a:t>
            </a:r>
            <a:r>
              <a:rPr lang="en-US" sz="1800" dirty="0" smtClean="0">
                <a:solidFill>
                  <a:srgbClr val="FF0000"/>
                </a:solidFill>
              </a:rPr>
              <a:t>Web </a:t>
            </a:r>
            <a:r>
              <a:rPr lang="en-US" sz="1800" dirty="0">
                <a:solidFill>
                  <a:srgbClr val="FF0000"/>
                </a:solidFill>
              </a:rPr>
              <a:t>voting (RCSAs, Surveys, Questionnaires)) (mid 2023)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</a:rPr>
              <a:t>V11.3 </a:t>
            </a:r>
            <a:r>
              <a:rPr lang="en-US" sz="1800" dirty="0" smtClean="0">
                <a:solidFill>
                  <a:srgbClr val="FF0000"/>
                </a:solidFill>
              </a:rPr>
              <a:t>(BarnOwl Web reporting) (end 2023)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</a:rPr>
              <a:t>V11.4 </a:t>
            </a:r>
            <a:r>
              <a:rPr lang="en-US" sz="1800" dirty="0" smtClean="0">
                <a:solidFill>
                  <a:srgbClr val="FF0000"/>
                </a:solidFill>
              </a:rPr>
              <a:t>(Internet facing Votes, Surveys</a:t>
            </a:r>
            <a:r>
              <a:rPr lang="en-US" sz="1800" dirty="0">
                <a:solidFill>
                  <a:srgbClr val="FF0000"/>
                </a:solidFill>
              </a:rPr>
              <a:t> &amp;</a:t>
            </a:r>
            <a:r>
              <a:rPr lang="en-US" sz="1800" dirty="0" smtClean="0">
                <a:solidFill>
                  <a:srgbClr val="FF0000"/>
                </a:solidFill>
              </a:rPr>
              <a:t> Questionnaires) (end 2023)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</a:rPr>
              <a:t>Administrative tasks will remain in </a:t>
            </a:r>
            <a:r>
              <a:rPr lang="en-US" sz="1800" dirty="0" smtClean="0">
                <a:solidFill>
                  <a:srgbClr val="FF0000"/>
                </a:solidFill>
              </a:rPr>
              <a:t>the desktop </a:t>
            </a:r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en-US" sz="1800" dirty="0" smtClean="0">
                <a:solidFill>
                  <a:srgbClr val="FF0000"/>
                </a:solidFill>
              </a:rPr>
              <a:t>pp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</a:rPr>
              <a:t>Standard reports will remain in </a:t>
            </a:r>
            <a:r>
              <a:rPr lang="en-US" sz="1800" dirty="0" smtClean="0">
                <a:solidFill>
                  <a:srgbClr val="FF0000"/>
                </a:solidFill>
              </a:rPr>
              <a:t>the desktop </a:t>
            </a:r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en-US" sz="1800" dirty="0" smtClean="0">
                <a:solidFill>
                  <a:srgbClr val="FF0000"/>
                </a:solidFill>
              </a:rPr>
              <a:t>pp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</a:rPr>
              <a:t>Standard Power BI </a:t>
            </a:r>
            <a:r>
              <a:rPr lang="en-US" sz="1800" dirty="0" smtClean="0">
                <a:solidFill>
                  <a:srgbClr val="FF0000"/>
                </a:solidFill>
              </a:rPr>
              <a:t>and SSRS reporting </a:t>
            </a:r>
            <a:r>
              <a:rPr lang="en-US" sz="1800" dirty="0">
                <a:solidFill>
                  <a:srgbClr val="FF0000"/>
                </a:solidFill>
              </a:rPr>
              <a:t>(*)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</a:rPr>
              <a:t>Advanced Power BI </a:t>
            </a:r>
            <a:r>
              <a:rPr lang="en-US" sz="1800" dirty="0" smtClean="0">
                <a:solidFill>
                  <a:srgbClr val="FF0000"/>
                </a:solidFill>
              </a:rPr>
              <a:t>and SSRS reporting </a:t>
            </a:r>
            <a:r>
              <a:rPr lang="en-US" sz="1800" dirty="0">
                <a:solidFill>
                  <a:srgbClr val="FF0000"/>
                </a:solidFill>
              </a:rPr>
              <a:t>(**)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(*) included as part of the standard </a:t>
            </a:r>
            <a:r>
              <a:rPr lang="en-US" sz="1400" dirty="0" smtClean="0">
                <a:solidFill>
                  <a:srgbClr val="FF0000"/>
                </a:solidFill>
              </a:rPr>
              <a:t>package on request </a:t>
            </a:r>
            <a:r>
              <a:rPr lang="en-US" sz="1400" dirty="0" smtClean="0">
                <a:solidFill>
                  <a:srgbClr val="FF0000"/>
                </a:solidFill>
              </a:rPr>
              <a:t>– generated directly from the BarnOwl database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(**) </a:t>
            </a:r>
            <a:r>
              <a:rPr lang="en-US" sz="1400" dirty="0">
                <a:solidFill>
                  <a:srgbClr val="FF0000"/>
                </a:solidFill>
              </a:rPr>
              <a:t>additional purchased license – </a:t>
            </a:r>
            <a:r>
              <a:rPr lang="en-US" sz="1400" dirty="0" smtClean="0">
                <a:solidFill>
                  <a:srgbClr val="FF0000"/>
                </a:solidFill>
              </a:rPr>
              <a:t>generated </a:t>
            </a:r>
            <a:r>
              <a:rPr lang="en-US" sz="1400" dirty="0">
                <a:solidFill>
                  <a:srgbClr val="FF0000"/>
                </a:solidFill>
              </a:rPr>
              <a:t>from the BarnOwl data warehouse</a:t>
            </a:r>
          </a:p>
          <a:p>
            <a:pPr lvl="1"/>
            <a:endParaRPr lang="en-ZA" sz="1600" dirty="0">
              <a:solidFill>
                <a:srgbClr val="FF0000"/>
              </a:solidFill>
            </a:endParaRPr>
          </a:p>
          <a:p>
            <a:endParaRPr lang="en-ZA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Z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5" y="5846215"/>
            <a:ext cx="1198000" cy="101178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upgrade to BarnOwl </a:t>
            </a:r>
            <a:r>
              <a:rPr lang="en-US" sz="2800" dirty="0">
                <a:solidFill>
                  <a:srgbClr val="FF0000"/>
                </a:solidFill>
              </a:rPr>
              <a:t>V11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20337" y="911986"/>
            <a:ext cx="8681291" cy="5446736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Upgrade </a:t>
            </a:r>
            <a:r>
              <a:rPr lang="en-US" sz="2400" dirty="0">
                <a:solidFill>
                  <a:srgbClr val="FF0000"/>
                </a:solidFill>
              </a:rPr>
              <a:t>BarnOwl to the latest web-based technology</a:t>
            </a:r>
            <a:endParaRPr lang="en-ZA" sz="2400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ZA" sz="2400" dirty="0">
                <a:solidFill>
                  <a:srgbClr val="FF0000"/>
                </a:solidFill>
              </a:rPr>
              <a:t>Modern, </a:t>
            </a:r>
            <a:r>
              <a:rPr lang="en-ZA" sz="2400" dirty="0" smtClean="0">
                <a:solidFill>
                  <a:srgbClr val="FF0000"/>
                </a:solidFill>
              </a:rPr>
              <a:t>clean-cut user interface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Simplified navigation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Standardised look &amp; feel across all registers and forms (pages)</a:t>
            </a:r>
            <a:endParaRPr lang="en-ZA" sz="24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Risk on a page simplifies risk taxonomy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Performance </a:t>
            </a:r>
            <a:r>
              <a:rPr lang="en-US" sz="2400" dirty="0">
                <a:solidFill>
                  <a:srgbClr val="FF0000"/>
                </a:solidFill>
              </a:rPr>
              <a:t>enhancements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Functional </a:t>
            </a:r>
            <a:r>
              <a:rPr lang="en-US" sz="2400" dirty="0" smtClean="0">
                <a:solidFill>
                  <a:srgbClr val="FF0000"/>
                </a:solidFill>
              </a:rPr>
              <a:t>improvements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Minor bug fixes</a:t>
            </a:r>
            <a:endParaRPr lang="en-ZA" sz="2000" dirty="0">
              <a:solidFill>
                <a:srgbClr val="FF0000"/>
              </a:solidFill>
            </a:endParaRPr>
          </a:p>
          <a:p>
            <a:endParaRPr lang="en-ZA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Z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7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0857"/>
            <a:ext cx="9144000" cy="61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500" dirty="0" smtClean="0">
                <a:solidFill>
                  <a:srgbClr val="FF0000"/>
                </a:solidFill>
              </a:rPr>
              <a:t>Recap - BarnOwl </a:t>
            </a:r>
            <a:r>
              <a:rPr lang="en-ZA" sz="2500" dirty="0">
                <a:solidFill>
                  <a:srgbClr val="FF0000"/>
                </a:solidFill>
              </a:rPr>
              <a:t>integrated modules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2540" y="633046"/>
            <a:ext cx="8509073" cy="511775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25" y="6069097"/>
            <a:ext cx="739588" cy="58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5" y="5846215"/>
            <a:ext cx="1198000" cy="101178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BarnOwl V11.1 mean for </a:t>
            </a:r>
            <a:r>
              <a:rPr lang="en-US" sz="2800" dirty="0" smtClean="0">
                <a:solidFill>
                  <a:srgbClr val="FF0000"/>
                </a:solidFill>
              </a:rPr>
              <a:t>me? 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9119" y="648898"/>
            <a:ext cx="8681291" cy="572986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1600" dirty="0" smtClean="0">
                <a:solidFill>
                  <a:srgbClr val="FF0000"/>
                </a:solidFill>
              </a:rPr>
              <a:t>V11.1 essentially replaces the existing web-based BarnOwl </a:t>
            </a:r>
            <a:r>
              <a:rPr lang="en-ZA" sz="1600" dirty="0" err="1" smtClean="0">
                <a:solidFill>
                  <a:srgbClr val="FF0000"/>
                </a:solidFill>
              </a:rPr>
              <a:t>Lite</a:t>
            </a:r>
            <a:r>
              <a:rPr lang="en-ZA" sz="1600" dirty="0" smtClean="0">
                <a:solidFill>
                  <a:srgbClr val="FF0000"/>
                </a:solidFill>
              </a:rPr>
              <a:t> interface with a new modern interface utilising the latest web-based technology.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1600" dirty="0" smtClean="0">
                <a:solidFill>
                  <a:srgbClr val="FF0000"/>
                </a:solidFill>
              </a:rPr>
              <a:t>No changes have been made to the BarnOwl Rich desktop app. BarnOwl Rich will still work exactly the same way.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A web-based Lite license is included with every Rich license. Therefore a Rich user has the option of using the </a:t>
            </a:r>
            <a:r>
              <a:rPr lang="en-US" sz="1600" dirty="0" smtClean="0">
                <a:solidFill>
                  <a:srgbClr val="FF0000"/>
                </a:solidFill>
              </a:rPr>
              <a:t>web-based </a:t>
            </a:r>
            <a:r>
              <a:rPr lang="en-US" sz="1600" dirty="0" smtClean="0">
                <a:solidFill>
                  <a:srgbClr val="FF0000"/>
                </a:solidFill>
              </a:rPr>
              <a:t>interface </a:t>
            </a:r>
            <a:r>
              <a:rPr lang="en-US" sz="1600" dirty="0" smtClean="0">
                <a:solidFill>
                  <a:srgbClr val="FF0000"/>
                </a:solidFill>
              </a:rPr>
              <a:t>or </a:t>
            </a:r>
            <a:r>
              <a:rPr lang="en-US" sz="1600" dirty="0" smtClean="0">
                <a:solidFill>
                  <a:srgbClr val="FF0000"/>
                </a:solidFill>
              </a:rPr>
              <a:t>the desktop Rich interface or both interfaces for certain functions (e.g. reports in Rich, capture / maintain risks in Lite).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The advantage of the new V11.1 web-based interface is that it is: </a:t>
            </a:r>
          </a:p>
          <a:p>
            <a:pPr marL="715963" lvl="1" indent="-352425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</a:rPr>
              <a:t>easy to navigate</a:t>
            </a:r>
          </a:p>
          <a:p>
            <a:pPr marL="715963" lvl="1" indent="-352425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</a:rPr>
              <a:t>easy to capture and maintain all risk related data (risk on a page)</a:t>
            </a:r>
          </a:p>
          <a:p>
            <a:pPr marL="715963" lvl="1" indent="-352425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</a:rPr>
              <a:t>performs well (i.e. is fast) over a slow </a:t>
            </a:r>
            <a:r>
              <a:rPr lang="en-US" sz="1400" dirty="0" smtClean="0">
                <a:solidFill>
                  <a:srgbClr val="FF0000"/>
                </a:solidFill>
              </a:rPr>
              <a:t>network such as a VPN</a:t>
            </a:r>
            <a:endParaRPr lang="en-US" sz="1400" dirty="0">
              <a:solidFill>
                <a:srgbClr val="FF0000"/>
              </a:solidFill>
            </a:endParaRPr>
          </a:p>
          <a:p>
            <a:pPr marL="715963" lvl="1" indent="-352425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rgbClr val="FF0000"/>
                </a:solidFill>
              </a:rPr>
              <a:t>V11.3 </a:t>
            </a:r>
            <a:r>
              <a:rPr lang="en-US" sz="1400" dirty="0" smtClean="0">
                <a:solidFill>
                  <a:srgbClr val="FF0000"/>
                </a:solidFill>
              </a:rPr>
              <a:t>(scheduled late </a:t>
            </a:r>
            <a:r>
              <a:rPr lang="en-US" sz="1400" dirty="0">
                <a:solidFill>
                  <a:srgbClr val="FF0000"/>
                </a:solidFill>
              </a:rPr>
              <a:t>2023) will include built-in </a:t>
            </a:r>
            <a:r>
              <a:rPr lang="en-US" sz="1400" dirty="0" smtClean="0">
                <a:solidFill>
                  <a:srgbClr val="FF0000"/>
                </a:solidFill>
              </a:rPr>
              <a:t>reports</a:t>
            </a:r>
            <a:endParaRPr lang="en-US" sz="14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1600" dirty="0">
                <a:solidFill>
                  <a:srgbClr val="FF0000"/>
                </a:solidFill>
              </a:rPr>
              <a:t>Version 11.1 incorporates bug fixes / minor enhancements so it is advisable to upgrade to V11.1.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The current advantage of the Rich desktop app is that it includes:</a:t>
            </a:r>
          </a:p>
          <a:p>
            <a:pPr marL="715963" lvl="1" indent="-352425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</a:rPr>
              <a:t>built-in reporting</a:t>
            </a:r>
          </a:p>
          <a:p>
            <a:pPr marL="715963" lvl="1" indent="-352425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</a:rPr>
              <a:t>d</a:t>
            </a:r>
            <a:r>
              <a:rPr lang="en-US" sz="1400" dirty="0" smtClean="0">
                <a:solidFill>
                  <a:srgbClr val="FF0000"/>
                </a:solidFill>
              </a:rPr>
              <a:t>rill-down </a:t>
            </a:r>
            <a:r>
              <a:rPr lang="en-US" sz="1400" dirty="0">
                <a:solidFill>
                  <a:srgbClr val="FF0000"/>
                </a:solidFill>
              </a:rPr>
              <a:t>registers whereby you can expand a</a:t>
            </a:r>
            <a:r>
              <a:rPr lang="en-US" sz="1400" dirty="0" smtClean="0">
                <a:solidFill>
                  <a:srgbClr val="FF0000"/>
                </a:solidFill>
              </a:rPr>
              <a:t> register (e.g. the risk register) </a:t>
            </a:r>
            <a:r>
              <a:rPr lang="en-US" sz="1400" dirty="0">
                <a:solidFill>
                  <a:srgbClr val="FF0000"/>
                </a:solidFill>
              </a:rPr>
              <a:t>to see detailed child registers (contributing factors, controls, KIs, action plans etc</a:t>
            </a:r>
            <a:r>
              <a:rPr lang="en-US" sz="1400" dirty="0" smtClean="0">
                <a:solidFill>
                  <a:srgbClr val="FF0000"/>
                </a:solidFill>
              </a:rPr>
              <a:t>.). However this is also what makes BarnOwl Rich appear complex 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715963" lvl="1" indent="-352425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>
                <a:solidFill>
                  <a:srgbClr val="FF0000"/>
                </a:solidFill>
              </a:rPr>
              <a:t>administrative functions such as applying of processes, risk templates, votes etc.  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715963" lvl="1" indent="-352425">
              <a:spcBef>
                <a:spcPts val="0"/>
              </a:spcBef>
              <a:spcAft>
                <a:spcPts val="400"/>
              </a:spcAft>
            </a:pPr>
            <a:endParaRPr lang="en-ZA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Z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2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5" y="5846215"/>
            <a:ext cx="1198000" cy="101178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Features of BarnOwl </a:t>
            </a:r>
            <a:r>
              <a:rPr lang="en-US" sz="2800" dirty="0">
                <a:solidFill>
                  <a:srgbClr val="FF0000"/>
                </a:solidFill>
              </a:rPr>
              <a:t>V11.1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4598" y="691649"/>
            <a:ext cx="7926416" cy="567809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Landing </a:t>
            </a:r>
            <a:r>
              <a:rPr lang="en-US" sz="1600" dirty="0">
                <a:solidFill>
                  <a:srgbClr val="FF0000"/>
                </a:solidFill>
              </a:rPr>
              <a:t>page giving the user a heads up of work items (Action plans, Votes, </a:t>
            </a:r>
            <a:r>
              <a:rPr lang="en-US" sz="1600" dirty="0" smtClean="0">
                <a:solidFill>
                  <a:srgbClr val="FF0000"/>
                </a:solidFill>
              </a:rPr>
              <a:t>Key Indicators, </a:t>
            </a:r>
            <a:r>
              <a:rPr lang="en-US" sz="1600" dirty="0">
                <a:solidFill>
                  <a:srgbClr val="FF0000"/>
                </a:solidFill>
              </a:rPr>
              <a:t>RAPs</a:t>
            </a:r>
            <a:r>
              <a:rPr lang="en-US" sz="1600" dirty="0" smtClean="0">
                <a:solidFill>
                  <a:srgbClr val="FF0000"/>
                </a:solidFill>
              </a:rPr>
              <a:t>) (v10)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ZA" sz="1600" dirty="0">
                <a:solidFill>
                  <a:srgbClr val="FF0000"/>
                </a:solidFill>
              </a:rPr>
              <a:t>New look &amp; feel organisational structure (option in SMC to include processes)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</a:rPr>
              <a:t>Registers (Clean look &amp; feel with column filtering, </a:t>
            </a:r>
            <a:r>
              <a:rPr lang="en-US" sz="1600" dirty="0" smtClean="0">
                <a:solidFill>
                  <a:srgbClr val="FF0000"/>
                </a:solidFill>
              </a:rPr>
              <a:t>field selection</a:t>
            </a:r>
            <a:r>
              <a:rPr lang="en-US" sz="1600" dirty="0">
                <a:solidFill>
                  <a:srgbClr val="FF0000"/>
                </a:solidFill>
              </a:rPr>
              <a:t>, sorting, drag &amp; drop columns, grouping, favourite views, global search (across multiple fields))</a:t>
            </a: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FF0000"/>
                </a:solidFill>
              </a:rPr>
              <a:t>Objective Register</a:t>
            </a: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FF0000"/>
                </a:solidFill>
              </a:rPr>
              <a:t>Risk </a:t>
            </a:r>
            <a:r>
              <a:rPr lang="en-US" sz="1400" dirty="0">
                <a:solidFill>
                  <a:srgbClr val="FF0000"/>
                </a:solidFill>
              </a:rPr>
              <a:t>Register (focal point)</a:t>
            </a: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</a:rPr>
              <a:t>My Key Indicators</a:t>
            </a: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</a:rPr>
              <a:t>My Action plans</a:t>
            </a: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</a:rPr>
              <a:t>Incident registers</a:t>
            </a: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</a:rPr>
              <a:t>My Voting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</a:rPr>
              <a:t>Register menus:</a:t>
            </a: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</a:rPr>
              <a:t>Actions (Link record, Unlink record)</a:t>
            </a: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</a:rPr>
              <a:t>This View (Clear filters, Wrap all, Unwrap all, Reset, Export to Excel, Export to PDF, Add to My BarnOwl)</a:t>
            </a: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</a:rPr>
              <a:t>Favourite View (New, Update, Edit, Delete, manage, Select)</a:t>
            </a:r>
          </a:p>
          <a:p>
            <a:pPr marL="457200" lvl="1" indent="0">
              <a:buNone/>
            </a:pPr>
            <a:endParaRPr lang="en-ZA" sz="1600" dirty="0">
              <a:solidFill>
                <a:srgbClr val="FF0000"/>
              </a:solidFill>
            </a:endParaRPr>
          </a:p>
          <a:p>
            <a:pPr lvl="1"/>
            <a:endParaRPr lang="en-US" sz="1400" dirty="0">
              <a:solidFill>
                <a:srgbClr val="FF0000"/>
              </a:solidFill>
            </a:endParaRPr>
          </a:p>
          <a:p>
            <a:pPr lvl="1"/>
            <a:endParaRPr lang="en-ZA" sz="1600" dirty="0">
              <a:solidFill>
                <a:srgbClr val="FF0000"/>
              </a:solidFill>
            </a:endParaRPr>
          </a:p>
          <a:p>
            <a:endParaRPr lang="en-ZA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Z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5" y="5846215"/>
            <a:ext cx="1198000" cy="101178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Features of BarnOwl V11.1 (continued)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4598" y="722710"/>
            <a:ext cx="7926416" cy="5744191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Link / Unlink:</a:t>
            </a:r>
            <a:endParaRPr lang="en-US" sz="1600" dirty="0">
              <a:solidFill>
                <a:srgbClr val="FF0000"/>
              </a:solidFill>
            </a:endParaRP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</a:rPr>
              <a:t>Easy to search library and link </a:t>
            </a:r>
            <a:r>
              <a:rPr lang="en-US" sz="1400" dirty="0" smtClean="0">
                <a:solidFill>
                  <a:srgbClr val="FF0000"/>
                </a:solidFill>
              </a:rPr>
              <a:t>an existing record to </a:t>
            </a:r>
            <a:r>
              <a:rPr lang="en-US" sz="1400" dirty="0">
                <a:solidFill>
                  <a:srgbClr val="FF0000"/>
                </a:solidFill>
              </a:rPr>
              <a:t>a </a:t>
            </a:r>
            <a:r>
              <a:rPr lang="en-US" sz="1400" dirty="0" smtClean="0">
                <a:solidFill>
                  <a:srgbClr val="FF0000"/>
                </a:solidFill>
              </a:rPr>
              <a:t>unit </a:t>
            </a:r>
            <a:r>
              <a:rPr lang="en-US" sz="1400" dirty="0">
                <a:solidFill>
                  <a:srgbClr val="FF0000"/>
                </a:solidFill>
              </a:rPr>
              <a:t>or create </a:t>
            </a:r>
            <a:r>
              <a:rPr lang="en-US" sz="1400" dirty="0" smtClean="0">
                <a:solidFill>
                  <a:srgbClr val="FF0000"/>
                </a:solidFill>
              </a:rPr>
              <a:t>a new </a:t>
            </a:r>
            <a:r>
              <a:rPr lang="en-US" sz="1400" dirty="0">
                <a:solidFill>
                  <a:srgbClr val="FF0000"/>
                </a:solidFill>
              </a:rPr>
              <a:t>library </a:t>
            </a:r>
            <a:r>
              <a:rPr lang="en-US" sz="1400" dirty="0" smtClean="0">
                <a:solidFill>
                  <a:srgbClr val="FF0000"/>
                </a:solidFill>
              </a:rPr>
              <a:t>record</a:t>
            </a:r>
            <a:endParaRPr lang="en-US" sz="1400" dirty="0">
              <a:solidFill>
                <a:srgbClr val="FF0000"/>
              </a:solidFill>
            </a:endParaRP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</a:rPr>
              <a:t>Easy to unlink a record from a unit</a:t>
            </a: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</a:rPr>
              <a:t>Easy to </a:t>
            </a:r>
            <a:r>
              <a:rPr lang="en-US" sz="1400" dirty="0" smtClean="0">
                <a:solidFill>
                  <a:srgbClr val="FF0000"/>
                </a:solidFill>
              </a:rPr>
              <a:t>maintain </a:t>
            </a:r>
            <a:r>
              <a:rPr lang="en-US" sz="1400" dirty="0">
                <a:solidFill>
                  <a:srgbClr val="FF0000"/>
                </a:solidFill>
              </a:rPr>
              <a:t>library </a:t>
            </a:r>
            <a:r>
              <a:rPr lang="en-US" sz="1400" dirty="0" smtClean="0">
                <a:solidFill>
                  <a:srgbClr val="FF0000"/>
                </a:solidFill>
              </a:rPr>
              <a:t>records </a:t>
            </a:r>
            <a:r>
              <a:rPr lang="en-US" sz="1400" dirty="0">
                <a:solidFill>
                  <a:srgbClr val="FF0000"/>
                </a:solidFill>
              </a:rPr>
              <a:t>(new, merge, delete with administrator permissions</a:t>
            </a:r>
            <a:r>
              <a:rPr lang="en-US" sz="1400" dirty="0" smtClean="0">
                <a:solidFill>
                  <a:srgbClr val="FF0000"/>
                </a:solidFill>
              </a:rPr>
              <a:t>) (v10)</a:t>
            </a:r>
            <a:endParaRPr lang="en-US" sz="14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On loading a form / page:</a:t>
            </a:r>
            <a:endParaRPr lang="en-US" sz="1600" dirty="0">
              <a:solidFill>
                <a:srgbClr val="FF0000"/>
              </a:solidFill>
            </a:endParaRP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</a:rPr>
              <a:t>Logical menu options: Action (</a:t>
            </a:r>
            <a:r>
              <a:rPr lang="en-US" sz="1200" dirty="0">
                <a:solidFill>
                  <a:srgbClr val="FF0000"/>
                </a:solidFill>
              </a:rPr>
              <a:t>Link, </a:t>
            </a:r>
            <a:r>
              <a:rPr lang="en-US" sz="1200" dirty="0" err="1">
                <a:solidFill>
                  <a:srgbClr val="FF0000"/>
                </a:solidFill>
              </a:rPr>
              <a:t>Save&amp;Close</a:t>
            </a:r>
            <a:r>
              <a:rPr lang="en-US" sz="1200" dirty="0">
                <a:solidFill>
                  <a:srgbClr val="FF0000"/>
                </a:solidFill>
              </a:rPr>
              <a:t>, Save, Unlink)</a:t>
            </a:r>
            <a:r>
              <a:rPr lang="en-US" sz="1400" dirty="0">
                <a:solidFill>
                  <a:srgbClr val="FF0000"/>
                </a:solidFill>
              </a:rPr>
              <a:t>, View (</a:t>
            </a:r>
            <a:r>
              <a:rPr lang="en-US" sz="1200" dirty="0">
                <a:solidFill>
                  <a:srgbClr val="FF0000"/>
                </a:solidFill>
              </a:rPr>
              <a:t>History, Model, Linked)</a:t>
            </a:r>
            <a:endParaRPr lang="en-US" sz="1400" dirty="0">
              <a:solidFill>
                <a:srgbClr val="FF0000"/>
              </a:solidFill>
            </a:endParaRP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</a:rPr>
              <a:t>Logical tabs: Library record, Linked objects, Unit detail, Ratings, Owners, Custom fields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Risk </a:t>
            </a:r>
            <a:r>
              <a:rPr lang="en-US" sz="1600" dirty="0">
                <a:solidFill>
                  <a:srgbClr val="FF0000"/>
                </a:solidFill>
              </a:rPr>
              <a:t>Structure: </a:t>
            </a: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</a:rPr>
              <a:t>Risk on a page with easy navigation to all associated objects (objectives, controls, contributing factors, action plans, key indicators, incidents, parent risks, child risks)</a:t>
            </a:r>
          </a:p>
          <a:p>
            <a:pPr marL="981075" lvl="2" indent="-265113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</a:rPr>
              <a:t>Context sensitive menus (including collapse all / expand all)</a:t>
            </a:r>
            <a:endParaRPr lang="en-ZA" sz="1400" dirty="0">
              <a:solidFill>
                <a:srgbClr val="FF0000"/>
              </a:solidFill>
            </a:endParaRPr>
          </a:p>
          <a:p>
            <a:pPr lvl="1"/>
            <a:endParaRPr lang="en-US" sz="1400" dirty="0">
              <a:solidFill>
                <a:srgbClr val="FF0000"/>
              </a:solidFill>
            </a:endParaRPr>
          </a:p>
          <a:p>
            <a:pPr lvl="1"/>
            <a:endParaRPr lang="en-ZA" sz="1600" dirty="0">
              <a:solidFill>
                <a:srgbClr val="FF0000"/>
              </a:solidFill>
            </a:endParaRPr>
          </a:p>
          <a:p>
            <a:endParaRPr lang="en-ZA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Z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5" y="5846215"/>
            <a:ext cx="1198000" cy="101178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2235" y="77117"/>
            <a:ext cx="9144000" cy="73813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 summary, upgrading to BarnOwl V11.1  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9119" y="900308"/>
            <a:ext cx="8681291" cy="56437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replaces the existing BarnOwl Lite interface with BarnOwl’s new web interface which </a:t>
            </a:r>
            <a:r>
              <a:rPr lang="en-US" sz="1800" dirty="0" smtClean="0">
                <a:solidFill>
                  <a:srgbClr val="FF0000"/>
                </a:solidFill>
              </a:rPr>
              <a:t>is modern</a:t>
            </a:r>
            <a:r>
              <a:rPr lang="en-US" sz="1800" dirty="0">
                <a:solidFill>
                  <a:srgbClr val="FF0000"/>
                </a:solidFill>
              </a:rPr>
              <a:t>, user friendly and performs well over slow networks such as VPN. </a:t>
            </a:r>
            <a:endParaRPr lang="en-ZA" sz="1800" dirty="0">
              <a:solidFill>
                <a:srgbClr val="FF0000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addresses minor bug fixes / enhancements.</a:t>
            </a:r>
            <a:endParaRPr lang="en-ZA" sz="1800" dirty="0">
              <a:solidFill>
                <a:srgbClr val="FF0000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has no effect on </a:t>
            </a:r>
            <a:r>
              <a:rPr lang="en-US" sz="1800" dirty="0" smtClean="0">
                <a:solidFill>
                  <a:srgbClr val="FF0000"/>
                </a:solidFill>
              </a:rPr>
              <a:t>how you </a:t>
            </a:r>
            <a:r>
              <a:rPr lang="en-US" sz="1800" dirty="0">
                <a:solidFill>
                  <a:srgbClr val="FF0000"/>
                </a:solidFill>
              </a:rPr>
              <a:t>currently use the BarnOwl Rich desktop </a:t>
            </a:r>
            <a:r>
              <a:rPr lang="en-US" sz="1800" dirty="0" smtClean="0">
                <a:solidFill>
                  <a:srgbClr val="FF0000"/>
                </a:solidFill>
              </a:rPr>
              <a:t>app </a:t>
            </a:r>
            <a:r>
              <a:rPr lang="en-US" sz="1800" dirty="0">
                <a:solidFill>
                  <a:srgbClr val="FF0000"/>
                </a:solidFill>
              </a:rPr>
              <a:t>(i.e. no changes have been made to the Rich desktop </a:t>
            </a:r>
            <a:r>
              <a:rPr lang="en-US" sz="1800" dirty="0" smtClean="0">
                <a:solidFill>
                  <a:srgbClr val="FF0000"/>
                </a:solidFill>
              </a:rPr>
              <a:t>app).</a:t>
            </a:r>
            <a:endParaRPr lang="en-ZA" sz="1800" dirty="0">
              <a:solidFill>
                <a:srgbClr val="FF0000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dirty="0" smtClean="0">
                <a:solidFill>
                  <a:srgbClr val="FF0000"/>
                </a:solidFill>
              </a:rPr>
              <a:t>ill </a:t>
            </a:r>
            <a:r>
              <a:rPr lang="en-US" sz="1800" dirty="0">
                <a:solidFill>
                  <a:srgbClr val="FF0000"/>
                </a:solidFill>
              </a:rPr>
              <a:t>enable users to transition to the new BarnOwl web app in preference to the BarnOwl Rich desktop </a:t>
            </a:r>
            <a:r>
              <a:rPr lang="en-US" sz="1800" dirty="0" smtClean="0">
                <a:solidFill>
                  <a:srgbClr val="FF0000"/>
                </a:solidFill>
              </a:rPr>
              <a:t>es</a:t>
            </a:r>
            <a:r>
              <a:rPr lang="en-US" sz="1800" dirty="0">
                <a:solidFill>
                  <a:srgbClr val="FF0000"/>
                </a:solidFill>
              </a:rPr>
              <a:t>p</a:t>
            </a:r>
            <a:r>
              <a:rPr lang="en-US" sz="1800" dirty="0" smtClean="0">
                <a:solidFill>
                  <a:srgbClr val="FF0000"/>
                </a:solidFill>
              </a:rPr>
              <a:t>ecially when </a:t>
            </a:r>
            <a:r>
              <a:rPr lang="en-US" sz="1800" dirty="0">
                <a:solidFill>
                  <a:srgbClr val="FF0000"/>
                </a:solidFill>
              </a:rPr>
              <a:t>V11.3 </a:t>
            </a:r>
            <a:r>
              <a:rPr lang="en-US" sz="1800" dirty="0" smtClean="0">
                <a:solidFill>
                  <a:srgbClr val="FF0000"/>
                </a:solidFill>
              </a:rPr>
              <a:t>is released </a:t>
            </a:r>
            <a:r>
              <a:rPr lang="en-US" sz="1800" dirty="0">
                <a:solidFill>
                  <a:srgbClr val="FF0000"/>
                </a:solidFill>
              </a:rPr>
              <a:t>(scheduled for late 2023) </a:t>
            </a:r>
            <a:r>
              <a:rPr lang="en-US" sz="1800" dirty="0" smtClean="0">
                <a:solidFill>
                  <a:srgbClr val="FF0000"/>
                </a:solidFill>
              </a:rPr>
              <a:t>with built-in reporting. </a:t>
            </a:r>
            <a:r>
              <a:rPr lang="en-US" sz="1800" dirty="0">
                <a:solidFill>
                  <a:srgbClr val="FF0000"/>
                </a:solidFill>
              </a:rPr>
              <a:t>Administrative tasks will however remain in BarnOwl Rich</a:t>
            </a:r>
            <a:endParaRPr lang="en-ZA" sz="1800" dirty="0">
              <a:solidFill>
                <a:srgbClr val="FF0000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will include standard Power BI and SSRS reports on request (are now included as part of the standard package – generated directly from the BarnOwl database)</a:t>
            </a:r>
            <a:endParaRPr lang="en-ZA" sz="1800" dirty="0">
              <a:solidFill>
                <a:srgbClr val="FF0000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NB: Advanced Power BI and SSRS reporting (additional purchased license – generated from the BarnOwl data </a:t>
            </a:r>
            <a:r>
              <a:rPr lang="en-US" sz="1800" dirty="0" smtClean="0">
                <a:solidFill>
                  <a:srgbClr val="FF0000"/>
                </a:solidFill>
              </a:rPr>
              <a:t>warehouse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  <a:p>
            <a:pPr marL="363538" lvl="1" indent="0">
              <a:spcBef>
                <a:spcPts val="0"/>
              </a:spcBef>
              <a:spcAft>
                <a:spcPts val="400"/>
              </a:spcAft>
              <a:buNone/>
            </a:pPr>
            <a:endParaRPr lang="en-ZA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Z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47073ECD01CB4BA3A84A350002D106" ma:contentTypeVersion="12" ma:contentTypeDescription="Create a new document." ma:contentTypeScope="" ma:versionID="6da1c88daadc06ace7d1565229b5db84">
  <xsd:schema xmlns:xsd="http://www.w3.org/2001/XMLSchema" xmlns:xs="http://www.w3.org/2001/XMLSchema" xmlns:p="http://schemas.microsoft.com/office/2006/metadata/properties" xmlns:ns3="33dea491-5db5-42cf-9444-a194cea09f0f" xmlns:ns4="49c491ec-9da9-45a9-92c1-3b4460aac702" targetNamespace="http://schemas.microsoft.com/office/2006/metadata/properties" ma:root="true" ma:fieldsID="157cc1b6369ca96b49c6b1f75038fc91" ns3:_="" ns4:_="">
    <xsd:import namespace="33dea491-5db5-42cf-9444-a194cea09f0f"/>
    <xsd:import namespace="49c491ec-9da9-45a9-92c1-3b4460aac7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a491-5db5-42cf-9444-a194cea09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491ec-9da9-45a9-92c1-3b4460aac70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4C29D4-04F4-4BED-99AD-8CCF6CC3E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a491-5db5-42cf-9444-a194cea09f0f"/>
    <ds:schemaRef ds:uri="49c491ec-9da9-45a9-92c1-3b4460aac7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8CF7C4-D1C8-4741-B60B-28B919176C92}">
  <ds:schemaRefs>
    <ds:schemaRef ds:uri="49c491ec-9da9-45a9-92c1-3b4460aac702"/>
    <ds:schemaRef ds:uri="http://purl.org/dc/terms/"/>
    <ds:schemaRef ds:uri="http://schemas.openxmlformats.org/package/2006/metadata/core-properties"/>
    <ds:schemaRef ds:uri="33dea491-5db5-42cf-9444-a194cea09f0f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CFD10E7-E157-4D70-A2B6-CD7D930613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1125</Words>
  <Application>Microsoft Office PowerPoint</Application>
  <PresentationFormat>On-screen Show (4:3)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Brandon Grotesque Regular</vt:lpstr>
      <vt:lpstr>Calibri</vt:lpstr>
      <vt:lpstr>Office Theme</vt:lpstr>
      <vt:lpstr>PowerPoint Presentation</vt:lpstr>
      <vt:lpstr>BarnOwl V11 </vt:lpstr>
      <vt:lpstr>BarnOwl V11 Roadmap </vt:lpstr>
      <vt:lpstr>Why upgrade to BarnOwl V11 </vt:lpstr>
      <vt:lpstr>PowerPoint Presentation</vt:lpstr>
      <vt:lpstr>What does BarnOwl V11.1 mean for me?  </vt:lpstr>
      <vt:lpstr>Features of BarnOwl V11.1 </vt:lpstr>
      <vt:lpstr>Features of BarnOwl V11.1 (continued) </vt:lpstr>
      <vt:lpstr>In summary, upgrading to BarnOwl V11.1   </vt:lpstr>
      <vt:lpstr>Latest web-based Technology </vt:lpstr>
      <vt:lpstr>Landing page (v10) </vt:lpstr>
      <vt:lpstr>Unit Objective Register </vt:lpstr>
      <vt:lpstr>Unit Risk Register </vt:lpstr>
      <vt:lpstr>Unit Risk Form </vt:lpstr>
      <vt:lpstr>Organisational structure showing units and processes </vt:lpstr>
      <vt:lpstr>My Key Indicators </vt:lpstr>
      <vt:lpstr>My Action Plans </vt:lpstr>
      <vt:lpstr>Incidents </vt:lpstr>
      <vt:lpstr>My Votes (v11.2 still to come)  </vt:lpstr>
      <vt:lpstr>Library maintenance (v10) (v11.1 global search on visible columns) </vt:lpstr>
      <vt:lpstr>Summary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Tozer 1</dc:creator>
  <cp:lastModifiedBy>Jonathan Crisp</cp:lastModifiedBy>
  <cp:revision>527</cp:revision>
  <cp:lastPrinted>2023-02-23T10:27:42Z</cp:lastPrinted>
  <dcterms:created xsi:type="dcterms:W3CDTF">2013-11-14T13:48:36Z</dcterms:created>
  <dcterms:modified xsi:type="dcterms:W3CDTF">2023-02-27T15:47:07Z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0x0101008D47073ECD01CB4BA3A84A350002D106</vt:lpwstr>
  </property>
</Properties>
</file>