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482" r:id="rId5"/>
    <p:sldId id="545" r:id="rId6"/>
    <p:sldId id="494" r:id="rId7"/>
    <p:sldId id="530" r:id="rId8"/>
    <p:sldId id="547" r:id="rId9"/>
    <p:sldId id="546" r:id="rId10"/>
    <p:sldId id="515" r:id="rId11"/>
    <p:sldId id="480" r:id="rId12"/>
    <p:sldId id="534" r:id="rId13"/>
    <p:sldId id="532" r:id="rId14"/>
    <p:sldId id="533" r:id="rId15"/>
    <p:sldId id="531" r:id="rId16"/>
    <p:sldId id="535" r:id="rId17"/>
    <p:sldId id="536" r:id="rId18"/>
    <p:sldId id="516" r:id="rId19"/>
    <p:sldId id="537" r:id="rId20"/>
    <p:sldId id="538" r:id="rId21"/>
    <p:sldId id="539" r:id="rId22"/>
    <p:sldId id="488" r:id="rId23"/>
    <p:sldId id="540" r:id="rId24"/>
    <p:sldId id="541" r:id="rId25"/>
    <p:sldId id="517" r:id="rId26"/>
    <p:sldId id="542" r:id="rId27"/>
    <p:sldId id="518" r:id="rId28"/>
    <p:sldId id="548" r:id="rId29"/>
    <p:sldId id="520" r:id="rId30"/>
    <p:sldId id="543" r:id="rId31"/>
    <p:sldId id="501" r:id="rId32"/>
    <p:sldId id="507" r:id="rId33"/>
    <p:sldId id="511" r:id="rId34"/>
    <p:sldId id="513" r:id="rId35"/>
    <p:sldId id="498" r:id="rId36"/>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Crisp" initials="JC" lastIdx="1" clrIdx="0">
    <p:extLst>
      <p:ext uri="{19B8F6BF-5375-455C-9EA6-DF929625EA0E}">
        <p15:presenceInfo xmlns:p15="http://schemas.microsoft.com/office/powerpoint/2012/main" userId="S-1-5-21-1289688006-2115675923-1629539150-1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8546" autoAdjust="0"/>
    <p:restoredTop sz="94434" autoAdjust="0"/>
  </p:normalViewPr>
  <p:slideViewPr>
    <p:cSldViewPr snapToGrid="0" snapToObjects="1">
      <p:cViewPr varScale="1">
        <p:scale>
          <a:sx n="87" d="100"/>
          <a:sy n="87" d="100"/>
        </p:scale>
        <p:origin x="846" y="90"/>
      </p:cViewPr>
      <p:guideLst>
        <p:guide orient="horz" pos="2160"/>
        <p:guide pos="2880"/>
      </p:guideLst>
    </p:cSldViewPr>
  </p:slideViewPr>
  <p:outlineViewPr>
    <p:cViewPr>
      <p:scale>
        <a:sx n="33" d="100"/>
        <a:sy n="33" d="100"/>
      </p:scale>
      <p:origin x="0" y="7806"/>
    </p:cViewPr>
  </p:outlineViewPr>
  <p:notesTextViewPr>
    <p:cViewPr>
      <p:scale>
        <a:sx n="3" d="2"/>
        <a:sy n="3" d="2"/>
      </p:scale>
      <p:origin x="0" y="0"/>
    </p:cViewPr>
  </p:notesTextViewPr>
  <p:sorterViewPr>
    <p:cViewPr varScale="1">
      <p:scale>
        <a:sx n="1" d="1"/>
        <a:sy n="1" d="1"/>
      </p:scale>
      <p:origin x="0" y="-1416"/>
    </p:cViewPr>
  </p:sorterViewPr>
  <p:notesViewPr>
    <p:cSldViewPr snapToGrid="0" snapToObjects="1">
      <p:cViewPr varScale="1">
        <p:scale>
          <a:sx n="51" d="100"/>
          <a:sy n="51" d="100"/>
        </p:scale>
        <p:origin x="-1980" y="-108"/>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7842"/>
          </a:xfrm>
          <a:prstGeom prst="rect">
            <a:avLst/>
          </a:prstGeom>
        </p:spPr>
        <p:txBody>
          <a:bodyPr vert="horz" lIns="91870" tIns="45935" rIns="91870" bIns="45935" rtlCol="0"/>
          <a:lstStyle>
            <a:lvl1pPr algn="l">
              <a:defRPr sz="1200"/>
            </a:lvl1pPr>
          </a:lstStyle>
          <a:p>
            <a:endParaRPr lang="en-ZA"/>
          </a:p>
        </p:txBody>
      </p:sp>
      <p:sp>
        <p:nvSpPr>
          <p:cNvPr id="4" name="Footer Placeholder 3"/>
          <p:cNvSpPr>
            <a:spLocks noGrp="1"/>
          </p:cNvSpPr>
          <p:nvPr>
            <p:ph type="ftr" sz="quarter" idx="2"/>
          </p:nvPr>
        </p:nvSpPr>
        <p:spPr>
          <a:xfrm>
            <a:off x="0" y="9446257"/>
            <a:ext cx="2972547" cy="497841"/>
          </a:xfrm>
          <a:prstGeom prst="rect">
            <a:avLst/>
          </a:prstGeom>
        </p:spPr>
        <p:txBody>
          <a:bodyPr vert="horz" lIns="91870" tIns="45935" rIns="91870" bIns="45935" rtlCol="0" anchor="b"/>
          <a:lstStyle>
            <a:lvl1pPr algn="l">
              <a:defRPr sz="1200"/>
            </a:lvl1pPr>
          </a:lstStyle>
          <a:p>
            <a:endParaRPr lang="en-ZA"/>
          </a:p>
        </p:txBody>
      </p:sp>
      <p:sp>
        <p:nvSpPr>
          <p:cNvPr id="5" name="Slide Number Placeholder 4"/>
          <p:cNvSpPr>
            <a:spLocks noGrp="1"/>
          </p:cNvSpPr>
          <p:nvPr>
            <p:ph type="sldNum" sz="quarter" idx="3"/>
          </p:nvPr>
        </p:nvSpPr>
        <p:spPr>
          <a:xfrm>
            <a:off x="3883852" y="9446257"/>
            <a:ext cx="2972547" cy="497841"/>
          </a:xfrm>
          <a:prstGeom prst="rect">
            <a:avLst/>
          </a:prstGeom>
        </p:spPr>
        <p:txBody>
          <a:bodyPr vert="horz" lIns="91870" tIns="45935" rIns="91870" bIns="45935" rtlCol="0" anchor="b"/>
          <a:lstStyle>
            <a:lvl1pPr algn="r">
              <a:defRPr sz="1200"/>
            </a:lvl1pPr>
          </a:lstStyle>
          <a:p>
            <a:fld id="{015F2CC4-45EE-4AA5-8A57-85E8721A1C5E}" type="slidenum">
              <a:rPr lang="en-ZA" smtClean="0"/>
              <a:pPr/>
              <a:t>‹#›</a:t>
            </a:fld>
            <a:endParaRPr lang="en-ZA"/>
          </a:p>
        </p:txBody>
      </p:sp>
    </p:spTree>
    <p:extLst>
      <p:ext uri="{BB962C8B-B14F-4D97-AF65-F5344CB8AC3E}">
        <p14:creationId xmlns:p14="http://schemas.microsoft.com/office/powerpoint/2010/main" val="3087188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7842"/>
          </a:xfrm>
          <a:prstGeom prst="rect">
            <a:avLst/>
          </a:prstGeom>
        </p:spPr>
        <p:txBody>
          <a:bodyPr vert="horz" lIns="91870" tIns="45935" rIns="91870" bIns="45935" rtlCol="0"/>
          <a:lstStyle>
            <a:lvl1pPr algn="l">
              <a:defRPr sz="1200"/>
            </a:lvl1pPr>
          </a:lstStyle>
          <a:p>
            <a:endParaRPr lang="en-ZA"/>
          </a:p>
        </p:txBody>
      </p:sp>
      <p:sp>
        <p:nvSpPr>
          <p:cNvPr id="3" name="Date Placeholder 2"/>
          <p:cNvSpPr>
            <a:spLocks noGrp="1"/>
          </p:cNvSpPr>
          <p:nvPr>
            <p:ph type="dt" idx="1"/>
          </p:nvPr>
        </p:nvSpPr>
        <p:spPr>
          <a:xfrm>
            <a:off x="3883852" y="0"/>
            <a:ext cx="2972547" cy="497842"/>
          </a:xfrm>
          <a:prstGeom prst="rect">
            <a:avLst/>
          </a:prstGeom>
        </p:spPr>
        <p:txBody>
          <a:bodyPr vert="horz" lIns="91870" tIns="45935" rIns="91870" bIns="45935" rtlCol="0"/>
          <a:lstStyle>
            <a:lvl1pPr algn="r">
              <a:defRPr sz="1200"/>
            </a:lvl1pPr>
          </a:lstStyle>
          <a:p>
            <a:fld id="{EF115658-171C-471B-972A-55663DE91B88}" type="datetimeFigureOut">
              <a:rPr lang="en-ZA" smtClean="0"/>
              <a:t>2024/07/24</a:t>
            </a:fld>
            <a:endParaRPr lang="en-ZA"/>
          </a:p>
        </p:txBody>
      </p:sp>
      <p:sp>
        <p:nvSpPr>
          <p:cNvPr id="4" name="Slide Image Placeholder 3"/>
          <p:cNvSpPr>
            <a:spLocks noGrp="1" noRot="1" noChangeAspect="1"/>
          </p:cNvSpPr>
          <p:nvPr>
            <p:ph type="sldImg" idx="2"/>
          </p:nvPr>
        </p:nvSpPr>
        <p:spPr>
          <a:xfrm>
            <a:off x="1192213" y="1244600"/>
            <a:ext cx="4473575" cy="3355975"/>
          </a:xfrm>
          <a:prstGeom prst="rect">
            <a:avLst/>
          </a:prstGeom>
          <a:noFill/>
          <a:ln w="12700">
            <a:solidFill>
              <a:prstClr val="black"/>
            </a:solidFill>
          </a:ln>
        </p:spPr>
        <p:txBody>
          <a:bodyPr vert="horz" lIns="91870" tIns="45935" rIns="91870" bIns="45935" rtlCol="0" anchor="ctr"/>
          <a:lstStyle/>
          <a:p>
            <a:endParaRPr lang="en-ZA"/>
          </a:p>
        </p:txBody>
      </p:sp>
      <p:sp>
        <p:nvSpPr>
          <p:cNvPr id="5" name="Notes Placeholder 4"/>
          <p:cNvSpPr>
            <a:spLocks noGrp="1"/>
          </p:cNvSpPr>
          <p:nvPr>
            <p:ph type="body" sz="quarter" idx="3"/>
          </p:nvPr>
        </p:nvSpPr>
        <p:spPr>
          <a:xfrm>
            <a:off x="685480" y="4785955"/>
            <a:ext cx="5487041" cy="3915926"/>
          </a:xfrm>
          <a:prstGeom prst="rect">
            <a:avLst/>
          </a:prstGeom>
        </p:spPr>
        <p:txBody>
          <a:bodyPr vert="horz" lIns="91870" tIns="45935" rIns="91870" bIns="459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7846"/>
            <a:ext cx="2972547" cy="497842"/>
          </a:xfrm>
          <a:prstGeom prst="rect">
            <a:avLst/>
          </a:prstGeom>
        </p:spPr>
        <p:txBody>
          <a:bodyPr vert="horz" lIns="91870" tIns="45935" rIns="91870" bIns="45935" rtlCol="0" anchor="b"/>
          <a:lstStyle>
            <a:lvl1pPr algn="l">
              <a:defRPr sz="1200"/>
            </a:lvl1pPr>
          </a:lstStyle>
          <a:p>
            <a:endParaRPr lang="en-ZA"/>
          </a:p>
        </p:txBody>
      </p:sp>
      <p:sp>
        <p:nvSpPr>
          <p:cNvPr id="7" name="Slide Number Placeholder 6"/>
          <p:cNvSpPr>
            <a:spLocks noGrp="1"/>
          </p:cNvSpPr>
          <p:nvPr>
            <p:ph type="sldNum" sz="quarter" idx="5"/>
          </p:nvPr>
        </p:nvSpPr>
        <p:spPr>
          <a:xfrm>
            <a:off x="3883852" y="9447846"/>
            <a:ext cx="2972547" cy="497842"/>
          </a:xfrm>
          <a:prstGeom prst="rect">
            <a:avLst/>
          </a:prstGeom>
        </p:spPr>
        <p:txBody>
          <a:bodyPr vert="horz" lIns="91870" tIns="45935" rIns="91870" bIns="45935" rtlCol="0" anchor="b"/>
          <a:lstStyle>
            <a:lvl1pPr algn="r">
              <a:defRPr sz="1200"/>
            </a:lvl1pPr>
          </a:lstStyle>
          <a:p>
            <a:fld id="{1252C815-204E-4303-857C-DE644801AB86}" type="slidenum">
              <a:rPr lang="en-ZA" smtClean="0"/>
              <a:t>‹#›</a:t>
            </a:fld>
            <a:endParaRPr lang="en-ZA"/>
          </a:p>
        </p:txBody>
      </p:sp>
    </p:spTree>
    <p:extLst>
      <p:ext uri="{BB962C8B-B14F-4D97-AF65-F5344CB8AC3E}">
        <p14:creationId xmlns:p14="http://schemas.microsoft.com/office/powerpoint/2010/main" val="189065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155248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299902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38339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380886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241293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185536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360063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217222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12374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21380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4443642-0CA3-E540-B100-32C39A8505EA}" type="datetimeFigureOut">
              <a:rPr lang="en-US" smtClean="0"/>
              <a:pPr/>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172136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43642-0CA3-E540-B100-32C39A8505EA}" type="datetimeFigureOut">
              <a:rPr lang="en-US" smtClean="0"/>
              <a:pPr/>
              <a:t>7/24/2024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372195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arnowl.co.za/knowledge-base/tip-of-the-month/frequently-asked-questions-about-upgrading-barnowl/" TargetMode="External"/><Relationship Id="rId7" Type="http://schemas.openxmlformats.org/officeDocument/2006/relationships/hyperlink" Target="mailto:support@barnowl.co.za"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barnowlidi.na1.teamsupport.com/login/user" TargetMode="External"/><Relationship Id="rId5" Type="http://schemas.openxmlformats.org/officeDocument/2006/relationships/hyperlink" Target="https://barnowl.co.za/wp-content/uploads/2024/04/BarnOwl-Minimum-System-Requirements.pdf" TargetMode="External"/><Relationship Id="rId4" Type="http://schemas.openxmlformats.org/officeDocument/2006/relationships/hyperlink" Target="https://barnowl.co.za/wp-content/uploads/2024/06/Whats-New-in-BarnOwl-1.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arnowlidi.na1.teamsupport.com/login/user"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barnowl.co.za/barnowl-knowledge-bas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barnowl.co.za/wp-content/uploads/2024/06/Whats-New-in-BarnOwl-1.pdf"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mailto:jonathan@barnowl.co.za"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barnowl.co.za/barnowl-knowledge-base/" TargetMode="External"/><Relationship Id="rId4" Type="http://schemas.openxmlformats.org/officeDocument/2006/relationships/hyperlink" Target="mailto:support@barnowl.co.z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855316"/>
            <a:ext cx="9143999"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0000"/>
                </a:solidFill>
                <a:effectLst/>
                <a:uLnTx/>
                <a:uFillTx/>
                <a:latin typeface="Calibri"/>
                <a:ea typeface="+mn-ea"/>
                <a:cs typeface="+mn-cs"/>
              </a:rPr>
              <a:t>BarnOwl</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Title 2"/>
          <p:cNvSpPr txBox="1">
            <a:spLocks/>
          </p:cNvSpPr>
          <p:nvPr/>
        </p:nvSpPr>
        <p:spPr>
          <a:xfrm>
            <a:off x="1" y="2569129"/>
            <a:ext cx="9143998" cy="15761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rgbClr val="FF0000"/>
                </a:solidFill>
                <a:latin typeface="Brandon Grotesque Regular" panose="020B0503020203060202" pitchFamily="34" charset="0"/>
              </a:rPr>
              <a:t>FULLY INTEGRATED RISK MANAGEMENT, COMPLIANCE AND AUDIT </a:t>
            </a:r>
          </a:p>
          <a:p>
            <a:r>
              <a:rPr lang="en-ZA" sz="2000" b="1" dirty="0" smtClean="0">
                <a:solidFill>
                  <a:srgbClr val="FF0000"/>
                </a:solidFill>
                <a:latin typeface="Brandon Grotesque Regular" panose="020B0503020203060202" pitchFamily="34" charset="0"/>
              </a:rPr>
              <a:t>SOFTWARE</a:t>
            </a:r>
            <a:endParaRPr lang="en-ZA" sz="2000" b="1" dirty="0">
              <a:solidFill>
                <a:srgbClr val="FF0000"/>
              </a:solidFill>
              <a:latin typeface="Brandon Grotesque Regular" panose="020B0503020203060202" pitchFamily="34" charset="0"/>
            </a:endParaRPr>
          </a:p>
        </p:txBody>
      </p:sp>
      <p:sp>
        <p:nvSpPr>
          <p:cNvPr id="4" name="Subtitle 3"/>
          <p:cNvSpPr>
            <a:spLocks noGrp="1"/>
          </p:cNvSpPr>
          <p:nvPr>
            <p:ph type="subTitle" idx="1"/>
          </p:nvPr>
        </p:nvSpPr>
        <p:spPr>
          <a:xfrm>
            <a:off x="0" y="3947021"/>
            <a:ext cx="9143998" cy="1063094"/>
          </a:xfrm>
        </p:spPr>
        <p:txBody>
          <a:bodyPr>
            <a:normAutofit fontScale="92500" lnSpcReduction="20000"/>
          </a:bodyPr>
          <a:lstStyle/>
          <a:p>
            <a:r>
              <a:rPr lang="en-US" sz="2400" dirty="0" smtClean="0">
                <a:solidFill>
                  <a:srgbClr val="FF0000"/>
                </a:solidFill>
              </a:rPr>
              <a:t>BarnOwl spotlight on Key Indicators (KIs)</a:t>
            </a:r>
          </a:p>
          <a:p>
            <a:r>
              <a:rPr lang="en-US" sz="2400" dirty="0" smtClean="0">
                <a:solidFill>
                  <a:srgbClr val="FF0000"/>
                </a:solidFill>
              </a:rPr>
              <a:t>25 July 2024</a:t>
            </a:r>
          </a:p>
          <a:p>
            <a:r>
              <a:rPr lang="en-US" sz="2400" dirty="0" smtClean="0">
                <a:solidFill>
                  <a:srgbClr val="FF0000"/>
                </a:solidFill>
              </a:rPr>
              <a:t>Presented by Jonathan Crisp</a:t>
            </a:r>
            <a:endParaRPr lang="en-ZA" sz="2400" dirty="0">
              <a:solidFill>
                <a:srgbClr val="FF0000"/>
              </a:solidFill>
            </a:endParaRPr>
          </a:p>
        </p:txBody>
      </p:sp>
      <p:sp>
        <p:nvSpPr>
          <p:cNvPr id="6" name="Rectangle 5"/>
          <p:cNvSpPr/>
          <p:nvPr/>
        </p:nvSpPr>
        <p:spPr>
          <a:xfrm>
            <a:off x="596854" y="5194781"/>
            <a:ext cx="8161555" cy="369332"/>
          </a:xfrm>
          <a:prstGeom prst="rect">
            <a:avLst/>
          </a:prstGeom>
        </p:spPr>
        <p:txBody>
          <a:bodyPr wrap="square">
            <a:spAutoFit/>
          </a:bodyPr>
          <a:lstStyle/>
          <a:p>
            <a:endParaRPr lang="en-ZA" dirty="0"/>
          </a:p>
        </p:txBody>
      </p:sp>
    </p:spTree>
    <p:extLst>
      <p:ext uri="{BB962C8B-B14F-4D97-AF65-F5344CB8AC3E}">
        <p14:creationId xmlns:p14="http://schemas.microsoft.com/office/powerpoint/2010/main" val="1966484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235" y="77117"/>
            <a:ext cx="9144000" cy="738131"/>
          </a:xfrm>
        </p:spPr>
        <p:txBody>
          <a:bodyPr>
            <a:noAutofit/>
          </a:bodyPr>
          <a:lstStyle/>
          <a:p>
            <a:r>
              <a:rPr lang="en-US" sz="2500" dirty="0">
                <a:solidFill>
                  <a:srgbClr val="FF0000"/>
                </a:solidFill>
              </a:rPr>
              <a:t>Step </a:t>
            </a:r>
            <a:r>
              <a:rPr lang="en-US" sz="2500" dirty="0" smtClean="0">
                <a:solidFill>
                  <a:srgbClr val="FF0000"/>
                </a:solidFill>
              </a:rPr>
              <a:t>2.2: Configure the </a:t>
            </a:r>
            <a:r>
              <a:rPr lang="en-US" sz="2500" dirty="0">
                <a:solidFill>
                  <a:srgbClr val="FF0000"/>
                </a:solidFill>
              </a:rPr>
              <a:t>Key </a:t>
            </a:r>
            <a:r>
              <a:rPr lang="en-US" sz="2500" dirty="0" smtClean="0">
                <a:solidFill>
                  <a:srgbClr val="FF0000"/>
                </a:solidFill>
              </a:rPr>
              <a:t>Indicator</a:t>
            </a:r>
            <a:endParaRPr lang="en-US" sz="2500" dirty="0">
              <a:solidFill>
                <a:srgbClr val="FF0000"/>
              </a:solidFill>
            </a:endParaRPr>
          </a:p>
        </p:txBody>
      </p:sp>
      <p:pic>
        <p:nvPicPr>
          <p:cNvPr id="4" name="Picture 3"/>
          <p:cNvPicPr/>
          <p:nvPr/>
        </p:nvPicPr>
        <p:blipFill>
          <a:blip r:embed="rId2"/>
          <a:stretch>
            <a:fillRect/>
          </a:stretch>
        </p:blipFill>
        <p:spPr>
          <a:xfrm>
            <a:off x="141298" y="815248"/>
            <a:ext cx="8672195" cy="3657600"/>
          </a:xfrm>
          <a:prstGeom prst="rect">
            <a:avLst/>
          </a:prstGeom>
        </p:spPr>
      </p:pic>
      <p:pic>
        <p:nvPicPr>
          <p:cNvPr id="7" name="Picture 6"/>
          <p:cNvPicPr/>
          <p:nvPr/>
        </p:nvPicPr>
        <p:blipFill>
          <a:blip r:embed="rId3"/>
          <a:stretch>
            <a:fillRect/>
          </a:stretch>
        </p:blipFill>
        <p:spPr>
          <a:xfrm>
            <a:off x="141297" y="4520099"/>
            <a:ext cx="8672195" cy="1660364"/>
          </a:xfrm>
          <a:prstGeom prst="rect">
            <a:avLst/>
          </a:prstGeom>
        </p:spPr>
      </p:pic>
      <p:pic>
        <p:nvPicPr>
          <p:cNvPr id="2" name="Picture 1"/>
          <p:cNvPicPr>
            <a:picLocks noChangeAspect="1"/>
          </p:cNvPicPr>
          <p:nvPr/>
        </p:nvPicPr>
        <p:blipFill>
          <a:blip r:embed="rId4"/>
          <a:stretch>
            <a:fillRect/>
          </a:stretch>
        </p:blipFill>
        <p:spPr>
          <a:xfrm>
            <a:off x="3282876" y="3148815"/>
            <a:ext cx="5530615" cy="3147106"/>
          </a:xfrm>
          <a:prstGeom prst="rect">
            <a:avLst/>
          </a:prstGeom>
        </p:spPr>
      </p:pic>
    </p:spTree>
    <p:extLst>
      <p:ext uri="{BB962C8B-B14F-4D97-AF65-F5344CB8AC3E}">
        <p14:creationId xmlns:p14="http://schemas.microsoft.com/office/powerpoint/2010/main" val="347175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235" y="77117"/>
            <a:ext cx="9144000" cy="738131"/>
          </a:xfrm>
        </p:spPr>
        <p:txBody>
          <a:bodyPr>
            <a:noAutofit/>
          </a:bodyPr>
          <a:lstStyle/>
          <a:p>
            <a:r>
              <a:rPr lang="en-US" sz="2500" dirty="0">
                <a:solidFill>
                  <a:srgbClr val="FF0000"/>
                </a:solidFill>
              </a:rPr>
              <a:t>Step </a:t>
            </a:r>
            <a:r>
              <a:rPr lang="en-US" sz="2500" dirty="0" smtClean="0">
                <a:solidFill>
                  <a:srgbClr val="FF0000"/>
                </a:solidFill>
              </a:rPr>
              <a:t>2.3: Configure KI thresholds (per BU)</a:t>
            </a:r>
            <a:endParaRPr lang="en-US" sz="2500" dirty="0">
              <a:solidFill>
                <a:srgbClr val="FF0000"/>
              </a:solidFill>
            </a:endParaRPr>
          </a:p>
        </p:txBody>
      </p:sp>
      <p:pic>
        <p:nvPicPr>
          <p:cNvPr id="4" name="Picture 3"/>
          <p:cNvPicPr/>
          <p:nvPr/>
        </p:nvPicPr>
        <p:blipFill>
          <a:blip r:embed="rId2"/>
          <a:stretch>
            <a:fillRect/>
          </a:stretch>
        </p:blipFill>
        <p:spPr>
          <a:xfrm>
            <a:off x="185366" y="815248"/>
            <a:ext cx="8650162" cy="4560983"/>
          </a:xfrm>
          <a:prstGeom prst="rect">
            <a:avLst/>
          </a:prstGeom>
        </p:spPr>
      </p:pic>
      <p:pic>
        <p:nvPicPr>
          <p:cNvPr id="2" name="Picture 1"/>
          <p:cNvPicPr>
            <a:picLocks noChangeAspect="1"/>
          </p:cNvPicPr>
          <p:nvPr/>
        </p:nvPicPr>
        <p:blipFill>
          <a:blip r:embed="rId3"/>
          <a:stretch>
            <a:fillRect/>
          </a:stretch>
        </p:blipFill>
        <p:spPr>
          <a:xfrm>
            <a:off x="1994052" y="3977386"/>
            <a:ext cx="6642999" cy="2136976"/>
          </a:xfrm>
          <a:prstGeom prst="rect">
            <a:avLst/>
          </a:prstGeom>
        </p:spPr>
      </p:pic>
    </p:spTree>
    <p:extLst>
      <p:ext uri="{BB962C8B-B14F-4D97-AF65-F5344CB8AC3E}">
        <p14:creationId xmlns:p14="http://schemas.microsoft.com/office/powerpoint/2010/main" val="257085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235" y="77117"/>
            <a:ext cx="9144000" cy="738131"/>
          </a:xfrm>
        </p:spPr>
        <p:txBody>
          <a:bodyPr>
            <a:noAutofit/>
          </a:bodyPr>
          <a:lstStyle/>
          <a:p>
            <a:r>
              <a:rPr lang="en-US" sz="2500" dirty="0">
                <a:solidFill>
                  <a:srgbClr val="FF0000"/>
                </a:solidFill>
              </a:rPr>
              <a:t>Step </a:t>
            </a:r>
            <a:r>
              <a:rPr lang="en-US" sz="2500" dirty="0" smtClean="0">
                <a:solidFill>
                  <a:srgbClr val="FF0000"/>
                </a:solidFill>
              </a:rPr>
              <a:t>2.4: Configure re-assessment triggers</a:t>
            </a:r>
            <a:endParaRPr lang="en-US" sz="2500" dirty="0">
              <a:solidFill>
                <a:srgbClr val="FF0000"/>
              </a:solidFill>
            </a:endParaRPr>
          </a:p>
        </p:txBody>
      </p:sp>
      <p:pic>
        <p:nvPicPr>
          <p:cNvPr id="7" name="Picture 6"/>
          <p:cNvPicPr/>
          <p:nvPr/>
        </p:nvPicPr>
        <p:blipFill>
          <a:blip r:embed="rId2"/>
          <a:stretch>
            <a:fillRect/>
          </a:stretch>
        </p:blipFill>
        <p:spPr>
          <a:xfrm>
            <a:off x="174349" y="815248"/>
            <a:ext cx="8727279" cy="4858439"/>
          </a:xfrm>
          <a:prstGeom prst="rect">
            <a:avLst/>
          </a:prstGeom>
        </p:spPr>
      </p:pic>
      <p:pic>
        <p:nvPicPr>
          <p:cNvPr id="2" name="Picture 1"/>
          <p:cNvPicPr>
            <a:picLocks noChangeAspect="1"/>
          </p:cNvPicPr>
          <p:nvPr/>
        </p:nvPicPr>
        <p:blipFill>
          <a:blip r:embed="rId3"/>
          <a:stretch>
            <a:fillRect/>
          </a:stretch>
        </p:blipFill>
        <p:spPr>
          <a:xfrm>
            <a:off x="174348" y="5673687"/>
            <a:ext cx="8830479" cy="936433"/>
          </a:xfrm>
          <a:prstGeom prst="rect">
            <a:avLst/>
          </a:prstGeom>
        </p:spPr>
      </p:pic>
    </p:spTree>
    <p:extLst>
      <p:ext uri="{BB962C8B-B14F-4D97-AF65-F5344CB8AC3E}">
        <p14:creationId xmlns:p14="http://schemas.microsoft.com/office/powerpoint/2010/main" val="310369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235" y="77117"/>
            <a:ext cx="9144000" cy="738131"/>
          </a:xfrm>
        </p:spPr>
        <p:txBody>
          <a:bodyPr>
            <a:noAutofit/>
          </a:bodyPr>
          <a:lstStyle/>
          <a:p>
            <a:r>
              <a:rPr lang="en-US" sz="2500" dirty="0">
                <a:solidFill>
                  <a:srgbClr val="FF0000"/>
                </a:solidFill>
              </a:rPr>
              <a:t>Step </a:t>
            </a:r>
            <a:r>
              <a:rPr lang="en-US" sz="2500" dirty="0" smtClean="0">
                <a:solidFill>
                  <a:srgbClr val="FF0000"/>
                </a:solidFill>
              </a:rPr>
              <a:t>2.5: Assign an Owner to the KI</a:t>
            </a:r>
            <a:endParaRPr lang="en-US" sz="2500" dirty="0">
              <a:solidFill>
                <a:srgbClr val="FF0000"/>
              </a:solidFill>
            </a:endParaRPr>
          </a:p>
        </p:txBody>
      </p:sp>
      <p:pic>
        <p:nvPicPr>
          <p:cNvPr id="5" name="Picture 4"/>
          <p:cNvPicPr/>
          <p:nvPr/>
        </p:nvPicPr>
        <p:blipFill>
          <a:blip r:embed="rId2"/>
          <a:stretch>
            <a:fillRect/>
          </a:stretch>
        </p:blipFill>
        <p:spPr>
          <a:xfrm>
            <a:off x="108247" y="815248"/>
            <a:ext cx="8848465" cy="3855904"/>
          </a:xfrm>
          <a:prstGeom prst="rect">
            <a:avLst/>
          </a:prstGeom>
        </p:spPr>
      </p:pic>
    </p:spTree>
    <p:extLst>
      <p:ext uri="{BB962C8B-B14F-4D97-AF65-F5344CB8AC3E}">
        <p14:creationId xmlns:p14="http://schemas.microsoft.com/office/powerpoint/2010/main" val="5699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914401"/>
          </a:xfrm>
        </p:spPr>
        <p:txBody>
          <a:bodyPr>
            <a:normAutofit fontScale="90000"/>
          </a:bodyPr>
          <a:lstStyle/>
          <a:p>
            <a:r>
              <a:rPr lang="en-US" sz="2800" dirty="0">
                <a:solidFill>
                  <a:srgbClr val="FF0000"/>
                </a:solidFill>
              </a:rPr>
              <a:t>Step </a:t>
            </a:r>
            <a:r>
              <a:rPr lang="en-US" sz="2800" dirty="0" smtClean="0">
                <a:solidFill>
                  <a:srgbClr val="FF0000"/>
                </a:solidFill>
              </a:rPr>
              <a:t>3.1: </a:t>
            </a:r>
            <a:r>
              <a:rPr lang="en-US" sz="2800" dirty="0">
                <a:solidFill>
                  <a:srgbClr val="FF0000"/>
                </a:solidFill>
              </a:rPr>
              <a:t>Capture Key </a:t>
            </a:r>
            <a:r>
              <a:rPr lang="en-US" sz="2800" dirty="0" smtClean="0">
                <a:solidFill>
                  <a:srgbClr val="FF0000"/>
                </a:solidFill>
              </a:rPr>
              <a:t>Indicator values – landing page (KI Owner)</a:t>
            </a:r>
            <a:endParaRPr lang="en-US" sz="2800" dirty="0">
              <a:solidFill>
                <a:srgbClr val="FF0000"/>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685" y="991518"/>
            <a:ext cx="8786079" cy="3844887"/>
          </a:xfrm>
          <a:prstGeom prst="rect">
            <a:avLst/>
          </a:prstGeom>
          <a:noFill/>
          <a:ln>
            <a:noFill/>
          </a:ln>
        </p:spPr>
      </p:pic>
    </p:spTree>
    <p:extLst>
      <p:ext uri="{BB962C8B-B14F-4D97-AF65-F5344CB8AC3E}">
        <p14:creationId xmlns:p14="http://schemas.microsoft.com/office/powerpoint/2010/main" val="137441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914401"/>
          </a:xfrm>
        </p:spPr>
        <p:txBody>
          <a:bodyPr>
            <a:normAutofit/>
          </a:bodyPr>
          <a:lstStyle/>
          <a:p>
            <a:r>
              <a:rPr lang="en-US" sz="2500" dirty="0">
                <a:solidFill>
                  <a:srgbClr val="FF0000"/>
                </a:solidFill>
              </a:rPr>
              <a:t>Step </a:t>
            </a:r>
            <a:r>
              <a:rPr lang="en-US" sz="2500" dirty="0" smtClean="0">
                <a:solidFill>
                  <a:srgbClr val="FF0000"/>
                </a:solidFill>
              </a:rPr>
              <a:t>3.2: My </a:t>
            </a:r>
            <a:r>
              <a:rPr lang="en-US" sz="2500" dirty="0">
                <a:solidFill>
                  <a:srgbClr val="FF0000"/>
                </a:solidFill>
              </a:rPr>
              <a:t>Key </a:t>
            </a:r>
            <a:r>
              <a:rPr lang="en-US" sz="2500" dirty="0" smtClean="0">
                <a:solidFill>
                  <a:srgbClr val="FF0000"/>
                </a:solidFill>
              </a:rPr>
              <a:t>Indicators (KI Owner)</a:t>
            </a:r>
            <a:endParaRPr lang="en-US" sz="2500" dirty="0">
              <a:solidFill>
                <a:srgbClr val="FF0000"/>
              </a:solidFill>
            </a:endParaRPr>
          </a:p>
        </p:txBody>
      </p:sp>
      <p:pic>
        <p:nvPicPr>
          <p:cNvPr id="12" name="Picture 11"/>
          <p:cNvPicPr/>
          <p:nvPr/>
        </p:nvPicPr>
        <p:blipFill>
          <a:blip r:embed="rId2"/>
          <a:stretch>
            <a:fillRect/>
          </a:stretch>
        </p:blipFill>
        <p:spPr>
          <a:xfrm>
            <a:off x="162113" y="1155297"/>
            <a:ext cx="8871717" cy="3449754"/>
          </a:xfrm>
          <a:prstGeom prst="rect">
            <a:avLst/>
          </a:prstGeom>
        </p:spPr>
      </p:pic>
      <p:pic>
        <p:nvPicPr>
          <p:cNvPr id="3" name="Picture 2"/>
          <p:cNvPicPr>
            <a:picLocks noChangeAspect="1"/>
          </p:cNvPicPr>
          <p:nvPr/>
        </p:nvPicPr>
        <p:blipFill>
          <a:blip r:embed="rId3"/>
          <a:stretch>
            <a:fillRect/>
          </a:stretch>
        </p:blipFill>
        <p:spPr>
          <a:xfrm>
            <a:off x="162113" y="4901033"/>
            <a:ext cx="8871717" cy="601472"/>
          </a:xfrm>
          <a:prstGeom prst="rect">
            <a:avLst/>
          </a:prstGeom>
        </p:spPr>
      </p:pic>
    </p:spTree>
    <p:extLst>
      <p:ext uri="{BB962C8B-B14F-4D97-AF65-F5344CB8AC3E}">
        <p14:creationId xmlns:p14="http://schemas.microsoft.com/office/powerpoint/2010/main" val="40509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914401"/>
          </a:xfrm>
        </p:spPr>
        <p:txBody>
          <a:bodyPr>
            <a:normAutofit/>
          </a:bodyPr>
          <a:lstStyle/>
          <a:p>
            <a:r>
              <a:rPr lang="en-US" sz="2500" dirty="0">
                <a:solidFill>
                  <a:srgbClr val="FF0000"/>
                </a:solidFill>
              </a:rPr>
              <a:t>Step </a:t>
            </a:r>
            <a:r>
              <a:rPr lang="en-US" sz="2500" dirty="0" smtClean="0">
                <a:solidFill>
                  <a:srgbClr val="FF0000"/>
                </a:solidFill>
              </a:rPr>
              <a:t>3.3: Key Indicator Period Values</a:t>
            </a:r>
            <a:endParaRPr lang="en-US" sz="2500" dirty="0">
              <a:solidFill>
                <a:srgbClr val="FF0000"/>
              </a:solidFill>
            </a:endParaRPr>
          </a:p>
        </p:txBody>
      </p:sp>
      <p:pic>
        <p:nvPicPr>
          <p:cNvPr id="4" name="Picture 3"/>
          <p:cNvPicPr/>
          <p:nvPr/>
        </p:nvPicPr>
        <p:blipFill>
          <a:blip r:embed="rId2"/>
          <a:stretch>
            <a:fillRect/>
          </a:stretch>
        </p:blipFill>
        <p:spPr>
          <a:xfrm>
            <a:off x="185367" y="892063"/>
            <a:ext cx="8848464" cy="3393498"/>
          </a:xfrm>
          <a:prstGeom prst="rect">
            <a:avLst/>
          </a:prstGeom>
        </p:spPr>
      </p:pic>
      <p:pic>
        <p:nvPicPr>
          <p:cNvPr id="3" name="Picture 2"/>
          <p:cNvPicPr>
            <a:picLocks noChangeAspect="1"/>
          </p:cNvPicPr>
          <p:nvPr/>
        </p:nvPicPr>
        <p:blipFill>
          <a:blip r:embed="rId3"/>
          <a:stretch>
            <a:fillRect/>
          </a:stretch>
        </p:blipFill>
        <p:spPr>
          <a:xfrm>
            <a:off x="270961" y="4486791"/>
            <a:ext cx="8677275" cy="1057275"/>
          </a:xfrm>
          <a:prstGeom prst="rect">
            <a:avLst/>
          </a:prstGeom>
        </p:spPr>
      </p:pic>
    </p:spTree>
    <p:extLst>
      <p:ext uri="{BB962C8B-B14F-4D97-AF65-F5344CB8AC3E}">
        <p14:creationId xmlns:p14="http://schemas.microsoft.com/office/powerpoint/2010/main" val="186373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914401"/>
          </a:xfrm>
        </p:spPr>
        <p:txBody>
          <a:bodyPr>
            <a:normAutofit/>
          </a:bodyPr>
          <a:lstStyle/>
          <a:p>
            <a:r>
              <a:rPr lang="en-US" sz="2500" dirty="0">
                <a:solidFill>
                  <a:srgbClr val="FF0000"/>
                </a:solidFill>
              </a:rPr>
              <a:t>Step </a:t>
            </a:r>
            <a:r>
              <a:rPr lang="en-US" sz="2500" dirty="0" smtClean="0">
                <a:solidFill>
                  <a:srgbClr val="FF0000"/>
                </a:solidFill>
              </a:rPr>
              <a:t>3.4: Capture a KI value (KI Owner)</a:t>
            </a:r>
            <a:endParaRPr lang="en-US" sz="2500" dirty="0">
              <a:solidFill>
                <a:srgbClr val="FF0000"/>
              </a:solidFill>
            </a:endParaRPr>
          </a:p>
        </p:txBody>
      </p:sp>
      <p:pic>
        <p:nvPicPr>
          <p:cNvPr id="6" name="Picture 5"/>
          <p:cNvPicPr/>
          <p:nvPr/>
        </p:nvPicPr>
        <p:blipFill>
          <a:blip r:embed="rId2"/>
          <a:stretch>
            <a:fillRect/>
          </a:stretch>
        </p:blipFill>
        <p:spPr>
          <a:xfrm>
            <a:off x="135533" y="826265"/>
            <a:ext cx="8848464" cy="3330521"/>
          </a:xfrm>
          <a:prstGeom prst="rect">
            <a:avLst/>
          </a:prstGeom>
        </p:spPr>
      </p:pic>
      <p:pic>
        <p:nvPicPr>
          <p:cNvPr id="3" name="Picture 2"/>
          <p:cNvPicPr>
            <a:picLocks noChangeAspect="1"/>
          </p:cNvPicPr>
          <p:nvPr/>
        </p:nvPicPr>
        <p:blipFill>
          <a:blip r:embed="rId3"/>
          <a:stretch>
            <a:fillRect/>
          </a:stretch>
        </p:blipFill>
        <p:spPr>
          <a:xfrm>
            <a:off x="1586876" y="4235873"/>
            <a:ext cx="5945778" cy="2264494"/>
          </a:xfrm>
          <a:prstGeom prst="rect">
            <a:avLst/>
          </a:prstGeom>
        </p:spPr>
      </p:pic>
    </p:spTree>
    <p:extLst>
      <p:ext uri="{BB962C8B-B14F-4D97-AF65-F5344CB8AC3E}">
        <p14:creationId xmlns:p14="http://schemas.microsoft.com/office/powerpoint/2010/main" val="384205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914401"/>
          </a:xfrm>
        </p:spPr>
        <p:txBody>
          <a:bodyPr>
            <a:normAutofit/>
          </a:bodyPr>
          <a:lstStyle/>
          <a:p>
            <a:r>
              <a:rPr lang="en-US" sz="2500" dirty="0">
                <a:solidFill>
                  <a:srgbClr val="FF0000"/>
                </a:solidFill>
              </a:rPr>
              <a:t>Step </a:t>
            </a:r>
            <a:r>
              <a:rPr lang="en-US" sz="2500" dirty="0" smtClean="0">
                <a:solidFill>
                  <a:srgbClr val="FF0000"/>
                </a:solidFill>
              </a:rPr>
              <a:t>3.5: Finalise the KI value (KI Owner)</a:t>
            </a:r>
            <a:endParaRPr lang="en-US" sz="2500" dirty="0">
              <a:solidFill>
                <a:srgbClr val="FF0000"/>
              </a:solidFill>
            </a:endParaRPr>
          </a:p>
        </p:txBody>
      </p:sp>
      <p:pic>
        <p:nvPicPr>
          <p:cNvPr id="5" name="Picture 4"/>
          <p:cNvPicPr/>
          <p:nvPr/>
        </p:nvPicPr>
        <p:blipFill>
          <a:blip r:embed="rId2"/>
          <a:stretch>
            <a:fillRect/>
          </a:stretch>
        </p:blipFill>
        <p:spPr>
          <a:xfrm>
            <a:off x="130282" y="991518"/>
            <a:ext cx="8760330" cy="2489812"/>
          </a:xfrm>
          <a:prstGeom prst="rect">
            <a:avLst/>
          </a:prstGeom>
        </p:spPr>
      </p:pic>
      <p:pic>
        <p:nvPicPr>
          <p:cNvPr id="2" name="Picture 1"/>
          <p:cNvPicPr>
            <a:picLocks noChangeAspect="1"/>
          </p:cNvPicPr>
          <p:nvPr/>
        </p:nvPicPr>
        <p:blipFill>
          <a:blip r:embed="rId3"/>
          <a:stretch>
            <a:fillRect/>
          </a:stretch>
        </p:blipFill>
        <p:spPr>
          <a:xfrm>
            <a:off x="130282" y="3872945"/>
            <a:ext cx="8687983" cy="1635487"/>
          </a:xfrm>
          <a:prstGeom prst="rect">
            <a:avLst/>
          </a:prstGeom>
        </p:spPr>
      </p:pic>
    </p:spTree>
    <p:extLst>
      <p:ext uri="{BB962C8B-B14F-4D97-AF65-F5344CB8AC3E}">
        <p14:creationId xmlns:p14="http://schemas.microsoft.com/office/powerpoint/2010/main" val="15988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a:bodyPr>
          <a:lstStyle/>
          <a:p>
            <a:r>
              <a:rPr lang="en-US" sz="2500" dirty="0">
                <a:solidFill>
                  <a:srgbClr val="FF0000"/>
                </a:solidFill>
              </a:rPr>
              <a:t>Step </a:t>
            </a:r>
            <a:r>
              <a:rPr lang="en-US" sz="2500" dirty="0" smtClean="0">
                <a:solidFill>
                  <a:srgbClr val="FF0000"/>
                </a:solidFill>
              </a:rPr>
              <a:t>4.1: </a:t>
            </a:r>
            <a:r>
              <a:rPr lang="en-US" sz="2500" dirty="0">
                <a:solidFill>
                  <a:srgbClr val="FF0000"/>
                </a:solidFill>
              </a:rPr>
              <a:t>Risk re-assessment (Risk Owner)</a:t>
            </a:r>
            <a:r>
              <a:rPr lang="en-US" sz="2500" b="1" dirty="0">
                <a:solidFill>
                  <a:srgbClr val="FF0000"/>
                </a:solidFill>
              </a:rPr>
              <a:t> </a:t>
            </a:r>
            <a:endParaRPr lang="en-US" sz="2500" dirty="0">
              <a:solidFill>
                <a:srgbClr val="FF0000"/>
              </a:solidFill>
            </a:endParaRPr>
          </a:p>
        </p:txBody>
      </p:sp>
      <p:pic>
        <p:nvPicPr>
          <p:cNvPr id="6" name="Picture 5"/>
          <p:cNvPicPr/>
          <p:nvPr/>
        </p:nvPicPr>
        <p:blipFill>
          <a:blip r:embed="rId2"/>
          <a:stretch>
            <a:fillRect/>
          </a:stretch>
        </p:blipFill>
        <p:spPr>
          <a:xfrm>
            <a:off x="185366" y="815248"/>
            <a:ext cx="8826432" cy="3128791"/>
          </a:xfrm>
          <a:prstGeom prst="rect">
            <a:avLst/>
          </a:prstGeom>
        </p:spPr>
      </p:pic>
      <p:pic>
        <p:nvPicPr>
          <p:cNvPr id="3" name="Picture 2"/>
          <p:cNvPicPr>
            <a:picLocks noChangeAspect="1"/>
          </p:cNvPicPr>
          <p:nvPr/>
        </p:nvPicPr>
        <p:blipFill>
          <a:blip r:embed="rId3"/>
          <a:stretch>
            <a:fillRect/>
          </a:stretch>
        </p:blipFill>
        <p:spPr>
          <a:xfrm>
            <a:off x="185366" y="4109911"/>
            <a:ext cx="8842558" cy="1398523"/>
          </a:xfrm>
          <a:prstGeom prst="rect">
            <a:avLst/>
          </a:prstGeom>
        </p:spPr>
      </p:pic>
    </p:spTree>
    <p:extLst>
      <p:ext uri="{BB962C8B-B14F-4D97-AF65-F5344CB8AC3E}">
        <p14:creationId xmlns:p14="http://schemas.microsoft.com/office/powerpoint/2010/main" val="40261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8"/>
            <a:ext cx="9144000" cy="539828"/>
          </a:xfrm>
        </p:spPr>
        <p:txBody>
          <a:bodyPr>
            <a:normAutofit/>
          </a:bodyPr>
          <a:lstStyle/>
          <a:p>
            <a:r>
              <a:rPr lang="en-US" sz="2500" dirty="0" smtClean="0">
                <a:solidFill>
                  <a:srgbClr val="FF0000"/>
                </a:solidFill>
              </a:rPr>
              <a:t>Agenda – Spotlight on Key Indicators</a:t>
            </a:r>
            <a:endParaRPr lang="en-US" sz="2500" dirty="0">
              <a:solidFill>
                <a:srgbClr val="FF0000"/>
              </a:solidFill>
            </a:endParaRPr>
          </a:p>
        </p:txBody>
      </p:sp>
      <p:sp>
        <p:nvSpPr>
          <p:cNvPr id="6" name="Content Placeholder 3"/>
          <p:cNvSpPr>
            <a:spLocks noGrp="1"/>
          </p:cNvSpPr>
          <p:nvPr>
            <p:ph sz="quarter" idx="4294967295"/>
          </p:nvPr>
        </p:nvSpPr>
        <p:spPr>
          <a:xfrm>
            <a:off x="377480" y="1035587"/>
            <a:ext cx="7926416" cy="5119102"/>
          </a:xfrm>
          <a:prstGeom prst="rect">
            <a:avLst/>
          </a:prstGeom>
        </p:spPr>
        <p:txBody>
          <a:bodyPr>
            <a:noAutofit/>
          </a:bodyPr>
          <a:lstStyle/>
          <a:p>
            <a:pPr>
              <a:spcBef>
                <a:spcPts val="0"/>
              </a:spcBef>
              <a:spcAft>
                <a:spcPts val="1200"/>
              </a:spcAft>
            </a:pPr>
            <a:r>
              <a:rPr lang="en-US" sz="2400" dirty="0">
                <a:solidFill>
                  <a:srgbClr val="FF0000"/>
                </a:solidFill>
              </a:rPr>
              <a:t>Overview of </a:t>
            </a:r>
            <a:r>
              <a:rPr lang="en-US" sz="2400" dirty="0" smtClean="0">
                <a:solidFill>
                  <a:srgbClr val="FF0000"/>
                </a:solidFill>
              </a:rPr>
              <a:t>BarnOwl v11</a:t>
            </a:r>
            <a:endParaRPr lang="en-US" sz="2400" dirty="0">
              <a:solidFill>
                <a:srgbClr val="FF0000"/>
              </a:solidFill>
            </a:endParaRPr>
          </a:p>
          <a:p>
            <a:pPr>
              <a:spcBef>
                <a:spcPts val="0"/>
              </a:spcBef>
              <a:spcAft>
                <a:spcPts val="1200"/>
              </a:spcAft>
            </a:pPr>
            <a:r>
              <a:rPr lang="en-US" sz="2400" dirty="0" smtClean="0">
                <a:solidFill>
                  <a:srgbClr val="FF0000"/>
                </a:solidFill>
              </a:rPr>
              <a:t>Benefits of Key Indicators</a:t>
            </a:r>
            <a:endParaRPr lang="en-US" sz="2400" dirty="0" smtClean="0">
              <a:solidFill>
                <a:srgbClr val="FF0000"/>
              </a:solidFill>
            </a:endParaRPr>
          </a:p>
          <a:p>
            <a:pPr>
              <a:spcBef>
                <a:spcPts val="0"/>
              </a:spcBef>
              <a:spcAft>
                <a:spcPts val="1200"/>
              </a:spcAft>
            </a:pPr>
            <a:r>
              <a:rPr lang="en-US" sz="2400" dirty="0" smtClean="0">
                <a:solidFill>
                  <a:srgbClr val="FF0000"/>
                </a:solidFill>
              </a:rPr>
              <a:t>Key Indicator enhancements in BarnOwl v11</a:t>
            </a:r>
          </a:p>
          <a:p>
            <a:pPr>
              <a:spcBef>
                <a:spcPts val="0"/>
              </a:spcBef>
              <a:spcAft>
                <a:spcPts val="1200"/>
              </a:spcAft>
            </a:pPr>
            <a:r>
              <a:rPr lang="en-US" sz="2400" dirty="0" smtClean="0">
                <a:solidFill>
                  <a:srgbClr val="FF0000"/>
                </a:solidFill>
              </a:rPr>
              <a:t>Step by step demo of Key indicators</a:t>
            </a:r>
            <a:endParaRPr lang="en-US" sz="2400" dirty="0" smtClean="0">
              <a:solidFill>
                <a:srgbClr val="FF0000"/>
              </a:solidFill>
            </a:endParaRPr>
          </a:p>
          <a:p>
            <a:pPr>
              <a:spcBef>
                <a:spcPts val="0"/>
              </a:spcBef>
              <a:spcAft>
                <a:spcPts val="1200"/>
              </a:spcAft>
            </a:pPr>
            <a:r>
              <a:rPr lang="en-US" sz="2400" dirty="0" smtClean="0">
                <a:solidFill>
                  <a:srgbClr val="FF0000"/>
                </a:solidFill>
              </a:rPr>
              <a:t>How do I upgrade to BarnOwl v11</a:t>
            </a:r>
            <a:endParaRPr lang="en-US" sz="2400" dirty="0" smtClean="0">
              <a:solidFill>
                <a:srgbClr val="FF0000"/>
              </a:solidFill>
            </a:endParaRPr>
          </a:p>
          <a:p>
            <a:pPr>
              <a:spcBef>
                <a:spcPts val="0"/>
              </a:spcBef>
              <a:spcAft>
                <a:spcPts val="1200"/>
              </a:spcAft>
            </a:pPr>
            <a:r>
              <a:rPr lang="en-US" sz="2400" dirty="0" smtClean="0">
                <a:solidFill>
                  <a:srgbClr val="FF0000"/>
                </a:solidFill>
              </a:rPr>
              <a:t>Conclusion</a:t>
            </a:r>
            <a:endParaRPr lang="en-ZA" sz="2400" dirty="0">
              <a:solidFill>
                <a:srgbClr val="FF0000"/>
              </a:solidFill>
            </a:endParaRPr>
          </a:p>
          <a:p>
            <a:pPr marL="715963" lvl="1" indent="-352425">
              <a:spcBef>
                <a:spcPts val="0"/>
              </a:spcBef>
              <a:buFont typeface="Arial" panose="020B0604020202020204" pitchFamily="34" charset="0"/>
              <a:buChar char="•"/>
            </a:pPr>
            <a:endParaRPr lang="en-US" sz="1400" dirty="0">
              <a:solidFill>
                <a:srgbClr val="FF0000"/>
              </a:solidFill>
            </a:endParaRPr>
          </a:p>
          <a:p>
            <a:pPr marL="457200" lvl="1" indent="0">
              <a:buNone/>
            </a:pPr>
            <a:endParaRPr lang="en-ZA" sz="1600" dirty="0" smtClean="0">
              <a:solidFill>
                <a:srgbClr val="FF0000"/>
              </a:solidFill>
            </a:endParaRPr>
          </a:p>
          <a:p>
            <a:pPr lvl="1"/>
            <a:endParaRPr lang="en-US" sz="1400" dirty="0">
              <a:solidFill>
                <a:srgbClr val="FF0000"/>
              </a:solidFill>
            </a:endParaRPr>
          </a:p>
          <a:p>
            <a:pPr lvl="1"/>
            <a:endParaRPr lang="en-ZA" sz="1600" dirty="0">
              <a:solidFill>
                <a:srgbClr val="FF0000"/>
              </a:solidFill>
            </a:endParaRPr>
          </a:p>
          <a:p>
            <a:endParaRPr lang="en-ZA" sz="1400" dirty="0">
              <a:solidFill>
                <a:srgbClr val="00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3114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a:bodyPr>
          <a:lstStyle/>
          <a:p>
            <a:r>
              <a:rPr lang="en-US" sz="2500" dirty="0">
                <a:solidFill>
                  <a:srgbClr val="FF0000"/>
                </a:solidFill>
              </a:rPr>
              <a:t>Step </a:t>
            </a:r>
            <a:r>
              <a:rPr lang="en-US" sz="2500" dirty="0" smtClean="0">
                <a:solidFill>
                  <a:srgbClr val="FF0000"/>
                </a:solidFill>
              </a:rPr>
              <a:t>4.2: View re-assessment details (Risk </a:t>
            </a:r>
            <a:r>
              <a:rPr lang="en-US" sz="2500" dirty="0">
                <a:solidFill>
                  <a:srgbClr val="FF0000"/>
                </a:solidFill>
              </a:rPr>
              <a:t>Owner)</a:t>
            </a:r>
            <a:r>
              <a:rPr lang="en-US" sz="2500" b="1" dirty="0">
                <a:solidFill>
                  <a:srgbClr val="FF0000"/>
                </a:solidFill>
              </a:rPr>
              <a:t> </a:t>
            </a:r>
            <a:endParaRPr lang="en-US" sz="2500" dirty="0">
              <a:solidFill>
                <a:srgbClr val="FF0000"/>
              </a:solidFill>
            </a:endParaRPr>
          </a:p>
        </p:txBody>
      </p:sp>
      <p:pic>
        <p:nvPicPr>
          <p:cNvPr id="5" name="Picture 4"/>
          <p:cNvPicPr/>
          <p:nvPr/>
        </p:nvPicPr>
        <p:blipFill>
          <a:blip r:embed="rId2"/>
          <a:stretch>
            <a:fillRect/>
          </a:stretch>
        </p:blipFill>
        <p:spPr>
          <a:xfrm>
            <a:off x="163333" y="815248"/>
            <a:ext cx="8870498" cy="3426246"/>
          </a:xfrm>
          <a:prstGeom prst="rect">
            <a:avLst/>
          </a:prstGeom>
        </p:spPr>
      </p:pic>
      <p:pic>
        <p:nvPicPr>
          <p:cNvPr id="2" name="Picture 1"/>
          <p:cNvPicPr>
            <a:picLocks noChangeAspect="1"/>
          </p:cNvPicPr>
          <p:nvPr/>
        </p:nvPicPr>
        <p:blipFill>
          <a:blip r:embed="rId3"/>
          <a:stretch>
            <a:fillRect/>
          </a:stretch>
        </p:blipFill>
        <p:spPr>
          <a:xfrm>
            <a:off x="163334" y="4436814"/>
            <a:ext cx="8870498" cy="1238155"/>
          </a:xfrm>
          <a:prstGeom prst="rect">
            <a:avLst/>
          </a:prstGeom>
        </p:spPr>
      </p:pic>
    </p:spTree>
    <p:extLst>
      <p:ext uri="{BB962C8B-B14F-4D97-AF65-F5344CB8AC3E}">
        <p14:creationId xmlns:p14="http://schemas.microsoft.com/office/powerpoint/2010/main" val="17546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a:bodyPr>
          <a:lstStyle/>
          <a:p>
            <a:r>
              <a:rPr lang="en-US" sz="2500" dirty="0">
                <a:solidFill>
                  <a:srgbClr val="FF0000"/>
                </a:solidFill>
              </a:rPr>
              <a:t>Step </a:t>
            </a:r>
            <a:r>
              <a:rPr lang="en-US" sz="2500" dirty="0" smtClean="0">
                <a:solidFill>
                  <a:srgbClr val="FF0000"/>
                </a:solidFill>
              </a:rPr>
              <a:t>4.3: Decide whether to re-rate the risk (Risk </a:t>
            </a:r>
            <a:r>
              <a:rPr lang="en-US" sz="2500" dirty="0">
                <a:solidFill>
                  <a:srgbClr val="FF0000"/>
                </a:solidFill>
              </a:rPr>
              <a:t>Owner)</a:t>
            </a:r>
            <a:r>
              <a:rPr lang="en-US" sz="2500" b="1" dirty="0">
                <a:solidFill>
                  <a:srgbClr val="FF0000"/>
                </a:solidFill>
              </a:rPr>
              <a:t> </a:t>
            </a:r>
            <a:endParaRPr lang="en-US" sz="2500" dirty="0">
              <a:solidFill>
                <a:srgbClr val="FF0000"/>
              </a:solidFill>
            </a:endParaRPr>
          </a:p>
        </p:txBody>
      </p:sp>
      <p:pic>
        <p:nvPicPr>
          <p:cNvPr id="6" name="Picture 5"/>
          <p:cNvPicPr/>
          <p:nvPr/>
        </p:nvPicPr>
        <p:blipFill>
          <a:blip r:embed="rId2"/>
          <a:stretch>
            <a:fillRect/>
          </a:stretch>
        </p:blipFill>
        <p:spPr>
          <a:xfrm>
            <a:off x="141298" y="730330"/>
            <a:ext cx="8749313" cy="3434046"/>
          </a:xfrm>
          <a:prstGeom prst="rect">
            <a:avLst/>
          </a:prstGeom>
        </p:spPr>
      </p:pic>
      <p:pic>
        <p:nvPicPr>
          <p:cNvPr id="3" name="Picture 2"/>
          <p:cNvPicPr>
            <a:picLocks noChangeAspect="1"/>
          </p:cNvPicPr>
          <p:nvPr/>
        </p:nvPicPr>
        <p:blipFill>
          <a:blip r:embed="rId3"/>
          <a:stretch>
            <a:fillRect/>
          </a:stretch>
        </p:blipFill>
        <p:spPr>
          <a:xfrm>
            <a:off x="141298" y="4298988"/>
            <a:ext cx="8501968" cy="1363682"/>
          </a:xfrm>
          <a:prstGeom prst="rect">
            <a:avLst/>
          </a:prstGeom>
        </p:spPr>
      </p:pic>
      <p:pic>
        <p:nvPicPr>
          <p:cNvPr id="7" name="Picture 6"/>
          <p:cNvPicPr/>
          <p:nvPr/>
        </p:nvPicPr>
        <p:blipFill>
          <a:blip r:embed="rId4"/>
          <a:stretch>
            <a:fillRect/>
          </a:stretch>
        </p:blipFill>
        <p:spPr>
          <a:xfrm>
            <a:off x="141297" y="730330"/>
            <a:ext cx="8749313" cy="3434046"/>
          </a:xfrm>
          <a:prstGeom prst="rect">
            <a:avLst/>
          </a:prstGeom>
        </p:spPr>
      </p:pic>
    </p:spTree>
    <p:extLst>
      <p:ext uri="{BB962C8B-B14F-4D97-AF65-F5344CB8AC3E}">
        <p14:creationId xmlns:p14="http://schemas.microsoft.com/office/powerpoint/2010/main" val="364022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1002536"/>
          </a:xfrm>
        </p:spPr>
        <p:txBody>
          <a:bodyPr>
            <a:normAutofit/>
          </a:bodyPr>
          <a:lstStyle/>
          <a:p>
            <a:r>
              <a:rPr lang="en-US" sz="2500" dirty="0">
                <a:solidFill>
                  <a:srgbClr val="FF0000"/>
                </a:solidFill>
              </a:rPr>
              <a:t>Step </a:t>
            </a:r>
            <a:r>
              <a:rPr lang="en-US" sz="2500" dirty="0" smtClean="0">
                <a:solidFill>
                  <a:srgbClr val="FF0000"/>
                </a:solidFill>
              </a:rPr>
              <a:t>5.1: </a:t>
            </a:r>
            <a:r>
              <a:rPr lang="en-US" sz="2500" dirty="0">
                <a:solidFill>
                  <a:srgbClr val="FF0000"/>
                </a:solidFill>
              </a:rPr>
              <a:t>Key Indicator monitoring and </a:t>
            </a:r>
            <a:r>
              <a:rPr lang="en-US" sz="2500" dirty="0" smtClean="0">
                <a:solidFill>
                  <a:srgbClr val="FF0000"/>
                </a:solidFill>
              </a:rPr>
              <a:t>reporting – built-in reports </a:t>
            </a:r>
            <a:endParaRPr lang="en-US" sz="2500" dirty="0">
              <a:solidFill>
                <a:srgbClr val="FF0000"/>
              </a:solidFill>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09" y="1079653"/>
            <a:ext cx="8767537" cy="4208443"/>
          </a:xfrm>
          <a:prstGeom prst="rect">
            <a:avLst/>
          </a:prstGeom>
          <a:noFill/>
          <a:ln>
            <a:noFill/>
          </a:ln>
        </p:spPr>
      </p:pic>
      <p:pic>
        <p:nvPicPr>
          <p:cNvPr id="4" name="Picture 3"/>
          <p:cNvPicPr>
            <a:picLocks noChangeAspect="1"/>
          </p:cNvPicPr>
          <p:nvPr/>
        </p:nvPicPr>
        <p:blipFill>
          <a:blip r:embed="rId3"/>
          <a:stretch>
            <a:fillRect/>
          </a:stretch>
        </p:blipFill>
        <p:spPr>
          <a:xfrm>
            <a:off x="1354602" y="5539533"/>
            <a:ext cx="6410325" cy="361950"/>
          </a:xfrm>
          <a:prstGeom prst="rect">
            <a:avLst/>
          </a:prstGeom>
        </p:spPr>
      </p:pic>
    </p:spTree>
    <p:extLst>
      <p:ext uri="{BB962C8B-B14F-4D97-AF65-F5344CB8AC3E}">
        <p14:creationId xmlns:p14="http://schemas.microsoft.com/office/powerpoint/2010/main" val="15006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1002536"/>
          </a:xfrm>
        </p:spPr>
        <p:txBody>
          <a:bodyPr>
            <a:normAutofit/>
          </a:bodyPr>
          <a:lstStyle/>
          <a:p>
            <a:r>
              <a:rPr lang="en-US" sz="2500" dirty="0">
                <a:solidFill>
                  <a:srgbClr val="FF0000"/>
                </a:solidFill>
              </a:rPr>
              <a:t>Step </a:t>
            </a:r>
            <a:r>
              <a:rPr lang="en-US" sz="2500" dirty="0" smtClean="0">
                <a:solidFill>
                  <a:srgbClr val="FF0000"/>
                </a:solidFill>
              </a:rPr>
              <a:t>5.2: </a:t>
            </a:r>
            <a:r>
              <a:rPr lang="en-US" sz="2500" dirty="0">
                <a:solidFill>
                  <a:srgbClr val="FF0000"/>
                </a:solidFill>
              </a:rPr>
              <a:t>Key Indicator monitoring and </a:t>
            </a:r>
            <a:r>
              <a:rPr lang="en-US" sz="2500" dirty="0" smtClean="0">
                <a:solidFill>
                  <a:srgbClr val="FF0000"/>
                </a:solidFill>
              </a:rPr>
              <a:t>reporting – Power BI reports </a:t>
            </a:r>
            <a:endParaRPr lang="en-US" sz="2500" dirty="0">
              <a:solidFill>
                <a:srgbClr val="FF0000"/>
              </a:solidFill>
            </a:endParaRPr>
          </a:p>
        </p:txBody>
      </p:sp>
      <p:pic>
        <p:nvPicPr>
          <p:cNvPr id="2" name="Picture 1"/>
          <p:cNvPicPr>
            <a:picLocks noChangeAspect="1"/>
          </p:cNvPicPr>
          <p:nvPr/>
        </p:nvPicPr>
        <p:blipFill>
          <a:blip r:embed="rId2"/>
          <a:stretch>
            <a:fillRect/>
          </a:stretch>
        </p:blipFill>
        <p:spPr>
          <a:xfrm>
            <a:off x="258558" y="927540"/>
            <a:ext cx="8602413" cy="5109704"/>
          </a:xfrm>
          <a:prstGeom prst="rect">
            <a:avLst/>
          </a:prstGeom>
        </p:spPr>
      </p:pic>
      <p:sp>
        <p:nvSpPr>
          <p:cNvPr id="5" name="Rectangle 4"/>
          <p:cNvSpPr/>
          <p:nvPr/>
        </p:nvSpPr>
        <p:spPr>
          <a:xfrm>
            <a:off x="3569465" y="5750805"/>
            <a:ext cx="3955055" cy="2864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p:cNvPicPr>
            <a:picLocks noChangeAspect="1"/>
          </p:cNvPicPr>
          <p:nvPr/>
        </p:nvPicPr>
        <p:blipFill>
          <a:blip r:embed="rId3"/>
          <a:stretch>
            <a:fillRect/>
          </a:stretch>
        </p:blipFill>
        <p:spPr>
          <a:xfrm>
            <a:off x="228600" y="6141330"/>
            <a:ext cx="8686800" cy="590550"/>
          </a:xfrm>
          <a:prstGeom prst="rect">
            <a:avLst/>
          </a:prstGeom>
        </p:spPr>
      </p:pic>
    </p:spTree>
    <p:extLst>
      <p:ext uri="{BB962C8B-B14F-4D97-AF65-F5344CB8AC3E}">
        <p14:creationId xmlns:p14="http://schemas.microsoft.com/office/powerpoint/2010/main" val="17234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Autofit/>
          </a:bodyPr>
          <a:lstStyle/>
          <a:p>
            <a:r>
              <a:rPr lang="en-US" sz="2500" dirty="0">
                <a:solidFill>
                  <a:srgbClr val="FF0000"/>
                </a:solidFill>
              </a:rPr>
              <a:t>Step 6: Close a Key Indicator period (Administrator</a:t>
            </a:r>
            <a:r>
              <a:rPr lang="en-US" sz="2500" dirty="0" smtClean="0">
                <a:solidFill>
                  <a:srgbClr val="FF0000"/>
                </a:solidFill>
              </a:rPr>
              <a:t>)</a:t>
            </a:r>
            <a:endParaRPr lang="en-US" sz="2500" dirty="0">
              <a:solidFill>
                <a:srgbClr val="FF0000"/>
              </a:solidFill>
            </a:endParaRPr>
          </a:p>
        </p:txBody>
      </p:sp>
      <p:pic>
        <p:nvPicPr>
          <p:cNvPr id="3" name="Picture 2"/>
          <p:cNvPicPr/>
          <p:nvPr/>
        </p:nvPicPr>
        <p:blipFill>
          <a:blip r:embed="rId2"/>
          <a:stretch>
            <a:fillRect/>
          </a:stretch>
        </p:blipFill>
        <p:spPr>
          <a:xfrm>
            <a:off x="251209" y="815248"/>
            <a:ext cx="8617112" cy="3415229"/>
          </a:xfrm>
          <a:prstGeom prst="rect">
            <a:avLst/>
          </a:prstGeom>
        </p:spPr>
      </p:pic>
      <p:pic>
        <p:nvPicPr>
          <p:cNvPr id="2" name="Picture 1"/>
          <p:cNvPicPr>
            <a:picLocks noChangeAspect="1"/>
          </p:cNvPicPr>
          <p:nvPr/>
        </p:nvPicPr>
        <p:blipFill>
          <a:blip r:embed="rId3"/>
          <a:stretch>
            <a:fillRect/>
          </a:stretch>
        </p:blipFill>
        <p:spPr>
          <a:xfrm>
            <a:off x="222993" y="4405184"/>
            <a:ext cx="8645328" cy="1126848"/>
          </a:xfrm>
          <a:prstGeom prst="rect">
            <a:avLst/>
          </a:prstGeom>
        </p:spPr>
      </p:pic>
    </p:spTree>
    <p:extLst>
      <p:ext uri="{BB962C8B-B14F-4D97-AF65-F5344CB8AC3E}">
        <p14:creationId xmlns:p14="http://schemas.microsoft.com/office/powerpoint/2010/main" val="97638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Recap</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6" name="Content Placeholder 3"/>
          <p:cNvSpPr>
            <a:spLocks noGrp="1"/>
          </p:cNvSpPr>
          <p:nvPr>
            <p:ph sz="quarter" idx="4294967295"/>
          </p:nvPr>
        </p:nvSpPr>
        <p:spPr>
          <a:xfrm>
            <a:off x="-1" y="779783"/>
            <a:ext cx="9131765" cy="5753219"/>
          </a:xfrm>
          <a:prstGeom prst="rect">
            <a:avLst/>
          </a:prstGeom>
        </p:spPr>
        <p:txBody>
          <a:bodyPr>
            <a:noAutofit/>
          </a:bodyPr>
          <a:lstStyle/>
          <a:p>
            <a:pPr lvl="1">
              <a:spcBef>
                <a:spcPts val="0"/>
              </a:spcBef>
              <a:spcAft>
                <a:spcPts val="1800"/>
              </a:spcAft>
            </a:pPr>
            <a:r>
              <a:rPr lang="en-US" sz="1800" u="sng" dirty="0" smtClean="0">
                <a:solidFill>
                  <a:srgbClr val="FF0000"/>
                </a:solidFill>
              </a:rPr>
              <a:t>Configuring a </a:t>
            </a:r>
            <a:r>
              <a:rPr lang="en-US" sz="1800" u="sng" dirty="0" smtClean="0">
                <a:solidFill>
                  <a:srgbClr val="FF0000"/>
                </a:solidFill>
              </a:rPr>
              <a:t>financial period</a:t>
            </a:r>
            <a:r>
              <a:rPr lang="en-US" sz="1800" dirty="0" smtClean="0">
                <a:solidFill>
                  <a:srgbClr val="FF0000"/>
                </a:solidFill>
              </a:rPr>
              <a:t>:  For example 1 April 2024 to 31 March 2025 aligns KI reporting with your financial year </a:t>
            </a:r>
            <a:endParaRPr lang="en-US" sz="1800" dirty="0">
              <a:solidFill>
                <a:srgbClr val="FF0000"/>
              </a:solidFill>
            </a:endParaRPr>
          </a:p>
          <a:p>
            <a:pPr lvl="1">
              <a:spcBef>
                <a:spcPts val="0"/>
              </a:spcBef>
              <a:spcAft>
                <a:spcPts val="1800"/>
              </a:spcAft>
            </a:pPr>
            <a:r>
              <a:rPr lang="en-US" sz="1800" u="sng" dirty="0" smtClean="0">
                <a:solidFill>
                  <a:srgbClr val="FF0000"/>
                </a:solidFill>
              </a:rPr>
              <a:t>Closing off KI periods</a:t>
            </a:r>
            <a:r>
              <a:rPr lang="en-US" sz="1800" dirty="0" smtClean="0">
                <a:solidFill>
                  <a:srgbClr val="FF0000"/>
                </a:solidFill>
              </a:rPr>
              <a:t>: simple and effective way to prevent KI values being changed in previous periods</a:t>
            </a:r>
          </a:p>
          <a:p>
            <a:pPr lvl="1">
              <a:spcBef>
                <a:spcPts val="0"/>
              </a:spcBef>
              <a:spcAft>
                <a:spcPts val="1800"/>
              </a:spcAft>
            </a:pPr>
            <a:r>
              <a:rPr lang="en-US" sz="1800" u="sng" dirty="0">
                <a:solidFill>
                  <a:srgbClr val="FF0000"/>
                </a:solidFill>
              </a:rPr>
              <a:t>Capturing of KI values by Owners: </a:t>
            </a:r>
            <a:r>
              <a:rPr lang="en-US" sz="1800" dirty="0">
                <a:solidFill>
                  <a:srgbClr val="FF0000"/>
                </a:solidFill>
              </a:rPr>
              <a:t>simplified </a:t>
            </a:r>
            <a:r>
              <a:rPr lang="en-US" sz="1800" dirty="0" smtClean="0">
                <a:solidFill>
                  <a:srgbClr val="FF0000"/>
                </a:solidFill>
              </a:rPr>
              <a:t>interface for capturing KI </a:t>
            </a:r>
            <a:r>
              <a:rPr lang="en-US" sz="1800" dirty="0">
                <a:solidFill>
                  <a:srgbClr val="FF0000"/>
                </a:solidFill>
              </a:rPr>
              <a:t>values in BarnOwl’s free web-portal (intranet) </a:t>
            </a:r>
          </a:p>
          <a:p>
            <a:pPr lvl="1">
              <a:spcBef>
                <a:spcPts val="0"/>
              </a:spcBef>
              <a:spcAft>
                <a:spcPts val="1800"/>
              </a:spcAft>
            </a:pPr>
            <a:r>
              <a:rPr lang="en-US" sz="1800" u="sng" dirty="0" smtClean="0">
                <a:solidFill>
                  <a:srgbClr val="FF0000"/>
                </a:solidFill>
              </a:rPr>
              <a:t>Re-assessment </a:t>
            </a:r>
            <a:r>
              <a:rPr lang="en-US" sz="1800" u="sng" dirty="0">
                <a:solidFill>
                  <a:srgbClr val="FF0000"/>
                </a:solidFill>
              </a:rPr>
              <a:t>triggers</a:t>
            </a:r>
            <a:r>
              <a:rPr lang="en-US" sz="1800" dirty="0">
                <a:solidFill>
                  <a:srgbClr val="FF0000"/>
                </a:solidFill>
              </a:rPr>
              <a:t>: </a:t>
            </a:r>
            <a:r>
              <a:rPr lang="en-US" sz="1800" dirty="0" smtClean="0">
                <a:solidFill>
                  <a:srgbClr val="FF0000"/>
                </a:solidFill>
              </a:rPr>
              <a:t>Automatic re-assessments triggers when a KI threshold is </a:t>
            </a:r>
            <a:r>
              <a:rPr lang="en-US" sz="1800" dirty="0">
                <a:solidFill>
                  <a:srgbClr val="FF0000"/>
                </a:solidFill>
              </a:rPr>
              <a:t>breached </a:t>
            </a:r>
            <a:r>
              <a:rPr lang="en-US" sz="1800" dirty="0" smtClean="0">
                <a:solidFill>
                  <a:srgbClr val="FF0000"/>
                </a:solidFill>
              </a:rPr>
              <a:t>(Objectives</a:t>
            </a:r>
            <a:r>
              <a:rPr lang="en-US" sz="1800" dirty="0">
                <a:solidFill>
                  <a:srgbClr val="FF0000"/>
                </a:solidFill>
              </a:rPr>
              <a:t>, Risks and Controls)</a:t>
            </a:r>
          </a:p>
          <a:p>
            <a:pPr lvl="1">
              <a:spcBef>
                <a:spcPts val="0"/>
              </a:spcBef>
              <a:spcAft>
                <a:spcPts val="1800"/>
              </a:spcAft>
            </a:pPr>
            <a:r>
              <a:rPr lang="en-US" sz="1800" u="sng" dirty="0" smtClean="0">
                <a:solidFill>
                  <a:srgbClr val="FF0000"/>
                </a:solidFill>
              </a:rPr>
              <a:t>Extensive reporting</a:t>
            </a:r>
            <a:r>
              <a:rPr lang="en-US" sz="1800" dirty="0" smtClean="0">
                <a:solidFill>
                  <a:srgbClr val="FF0000"/>
                </a:solidFill>
              </a:rPr>
              <a:t>: built-in KI report as well as Power BI dashboards (drill down, trends </a:t>
            </a:r>
            <a:r>
              <a:rPr lang="en-US" sz="1800" dirty="0" err="1" smtClean="0">
                <a:solidFill>
                  <a:srgbClr val="FF0000"/>
                </a:solidFill>
              </a:rPr>
              <a:t>etc</a:t>
            </a:r>
            <a:r>
              <a:rPr lang="en-US" sz="1800" dirty="0" smtClean="0">
                <a:solidFill>
                  <a:srgbClr val="FF0000"/>
                </a:solidFill>
              </a:rPr>
              <a:t>)</a:t>
            </a:r>
          </a:p>
          <a:p>
            <a:pPr lvl="1">
              <a:spcBef>
                <a:spcPts val="0"/>
              </a:spcBef>
              <a:spcAft>
                <a:spcPts val="1800"/>
              </a:spcAft>
            </a:pPr>
            <a:r>
              <a:rPr lang="en-US" sz="1800" u="sng" dirty="0">
                <a:solidFill>
                  <a:srgbClr val="FF0000"/>
                </a:solidFill>
              </a:rPr>
              <a:t>Key Indicators: </a:t>
            </a:r>
            <a:r>
              <a:rPr lang="en-US" sz="1800" dirty="0">
                <a:solidFill>
                  <a:srgbClr val="FF0000"/>
                </a:solidFill>
              </a:rPr>
              <a:t>provide a strategic early warning system, driving preventative and predictive capability, with real time insights, facilitating effective business decision making and business improvement.</a:t>
            </a:r>
            <a:endParaRPr lang="en-US" sz="1800" dirty="0">
              <a:solidFill>
                <a:srgbClr val="FF0000"/>
              </a:solidFill>
            </a:endParaRPr>
          </a:p>
          <a:p>
            <a:pPr marL="457200" lvl="1" indent="0">
              <a:buNone/>
            </a:pPr>
            <a:endParaRPr lang="en-ZA" sz="1600" dirty="0">
              <a:solidFill>
                <a:srgbClr val="FF0000"/>
              </a:solidFill>
            </a:endParaRPr>
          </a:p>
          <a:p>
            <a:pPr lvl="1"/>
            <a:endParaRPr lang="en-US" sz="1400" dirty="0">
              <a:solidFill>
                <a:srgbClr val="FF0000"/>
              </a:solidFill>
            </a:endParaRPr>
          </a:p>
          <a:p>
            <a:pPr lvl="1"/>
            <a:endParaRPr lang="en-ZA" sz="1600" dirty="0">
              <a:solidFill>
                <a:srgbClr val="FF0000"/>
              </a:solidFill>
            </a:endParaRPr>
          </a:p>
          <a:p>
            <a:endParaRPr lang="en-ZA" sz="1400" dirty="0">
              <a:solidFill>
                <a:srgbClr val="00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19302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Examples of Key Indicators </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12" name="Picture 11"/>
          <p:cNvPicPr>
            <a:picLocks noChangeAspect="1"/>
          </p:cNvPicPr>
          <p:nvPr/>
        </p:nvPicPr>
        <p:blipFill>
          <a:blip r:embed="rId2"/>
          <a:stretch>
            <a:fillRect/>
          </a:stretch>
        </p:blipFill>
        <p:spPr>
          <a:xfrm>
            <a:off x="1407061" y="567252"/>
            <a:ext cx="5687802" cy="5992800"/>
          </a:xfrm>
          <a:prstGeom prst="rect">
            <a:avLst/>
          </a:prstGeom>
        </p:spPr>
      </p:pic>
      <p:sp>
        <p:nvSpPr>
          <p:cNvPr id="3" name="TextBox 2"/>
          <p:cNvSpPr txBox="1"/>
          <p:nvPr/>
        </p:nvSpPr>
        <p:spPr>
          <a:xfrm>
            <a:off x="7475640" y="6283053"/>
            <a:ext cx="1564105" cy="276999"/>
          </a:xfrm>
          <a:prstGeom prst="rect">
            <a:avLst/>
          </a:prstGeom>
          <a:noFill/>
        </p:spPr>
        <p:txBody>
          <a:bodyPr wrap="square" rtlCol="0">
            <a:spAutoFit/>
          </a:bodyPr>
          <a:lstStyle/>
          <a:p>
            <a:r>
              <a:rPr lang="en-US" sz="1200" dirty="0" smtClean="0"/>
              <a:t>Source: </a:t>
            </a:r>
            <a:r>
              <a:rPr lang="en-US" sz="1200" dirty="0" err="1" smtClean="0"/>
              <a:t>ChatGPT</a:t>
            </a:r>
            <a:endParaRPr lang="en-ZA" sz="1200" dirty="0"/>
          </a:p>
        </p:txBody>
      </p:sp>
    </p:spTree>
    <p:extLst>
      <p:ext uri="{BB962C8B-B14F-4D97-AF65-F5344CB8AC3E}">
        <p14:creationId xmlns:p14="http://schemas.microsoft.com/office/powerpoint/2010/main" val="13338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Types of Key Indicators </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9" name="Picture 8"/>
          <p:cNvPicPr>
            <a:picLocks noChangeAspect="1"/>
          </p:cNvPicPr>
          <p:nvPr/>
        </p:nvPicPr>
        <p:blipFill>
          <a:blip r:embed="rId2"/>
          <a:stretch>
            <a:fillRect/>
          </a:stretch>
        </p:blipFill>
        <p:spPr>
          <a:xfrm>
            <a:off x="1396043" y="446182"/>
            <a:ext cx="6128404" cy="6075114"/>
          </a:xfrm>
          <a:prstGeom prst="rect">
            <a:avLst/>
          </a:prstGeom>
        </p:spPr>
      </p:pic>
      <p:sp>
        <p:nvSpPr>
          <p:cNvPr id="4" name="TextBox 3"/>
          <p:cNvSpPr txBox="1"/>
          <p:nvPr/>
        </p:nvSpPr>
        <p:spPr>
          <a:xfrm>
            <a:off x="7546053" y="6283053"/>
            <a:ext cx="1564105" cy="276999"/>
          </a:xfrm>
          <a:prstGeom prst="rect">
            <a:avLst/>
          </a:prstGeom>
          <a:noFill/>
        </p:spPr>
        <p:txBody>
          <a:bodyPr wrap="square" rtlCol="0">
            <a:spAutoFit/>
          </a:bodyPr>
          <a:lstStyle/>
          <a:p>
            <a:r>
              <a:rPr lang="en-US" sz="1200" dirty="0" smtClean="0"/>
              <a:t>Source: </a:t>
            </a:r>
            <a:r>
              <a:rPr lang="en-US" sz="1200" dirty="0" err="1" smtClean="0"/>
              <a:t>ChatGPT</a:t>
            </a:r>
            <a:endParaRPr lang="en-ZA" sz="1200" dirty="0"/>
          </a:p>
        </p:txBody>
      </p:sp>
    </p:spTree>
    <p:extLst>
      <p:ext uri="{BB962C8B-B14F-4D97-AF65-F5344CB8AC3E}">
        <p14:creationId xmlns:p14="http://schemas.microsoft.com/office/powerpoint/2010/main" val="5274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How do I upgrade to V11?</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5" name="Content Placeholder 3"/>
          <p:cNvSpPr>
            <a:spLocks noGrp="1"/>
          </p:cNvSpPr>
          <p:nvPr>
            <p:ph sz="quarter" idx="4294967295"/>
          </p:nvPr>
        </p:nvSpPr>
        <p:spPr>
          <a:xfrm>
            <a:off x="219119" y="900308"/>
            <a:ext cx="8681291" cy="5533543"/>
          </a:xfrm>
          <a:prstGeom prst="rect">
            <a:avLst/>
          </a:prstGeom>
        </p:spPr>
        <p:txBody>
          <a:bodyPr>
            <a:noAutofit/>
          </a:bodyPr>
          <a:lstStyle/>
          <a:p>
            <a:pPr marL="0" lvl="1" indent="0">
              <a:spcBef>
                <a:spcPts val="0"/>
              </a:spcBef>
              <a:spcAft>
                <a:spcPts val="1200"/>
              </a:spcAft>
              <a:buNone/>
            </a:pPr>
            <a:r>
              <a:rPr lang="en-US" sz="1800" dirty="0" smtClean="0">
                <a:solidFill>
                  <a:srgbClr val="FF0000"/>
                </a:solidFill>
              </a:rPr>
              <a:t>New </a:t>
            </a:r>
            <a:r>
              <a:rPr lang="en-US" sz="1800" dirty="0">
                <a:solidFill>
                  <a:srgbClr val="FF0000"/>
                </a:solidFill>
              </a:rPr>
              <a:t>versions of BarnOwl contain not only the latest new features, but also performance enhancements and fixes. </a:t>
            </a:r>
            <a:r>
              <a:rPr lang="en-US" sz="1800" dirty="0" smtClean="0">
                <a:solidFill>
                  <a:srgbClr val="FF0000"/>
                </a:solidFill>
                <a:hlinkClick r:id="rId3"/>
              </a:rPr>
              <a:t>https://barnowl.co.za/knowledge-base/tip-of-the-month/frequently-asked-questions-about-upgrading-barnowl/</a:t>
            </a:r>
            <a:r>
              <a:rPr lang="en-US" sz="1800" dirty="0" smtClean="0">
                <a:solidFill>
                  <a:srgbClr val="FF0000"/>
                </a:solidFill>
              </a:rPr>
              <a:t> </a:t>
            </a:r>
          </a:p>
          <a:p>
            <a:pPr marL="0" lvl="1" indent="0">
              <a:spcBef>
                <a:spcPts val="0"/>
              </a:spcBef>
              <a:spcAft>
                <a:spcPts val="1200"/>
              </a:spcAft>
              <a:buNone/>
            </a:pPr>
            <a:r>
              <a:rPr lang="en-US" sz="1800" dirty="0" smtClean="0">
                <a:solidFill>
                  <a:srgbClr val="FF0000"/>
                </a:solidFill>
              </a:rPr>
              <a:t>The upgrade </a:t>
            </a:r>
            <a:r>
              <a:rPr lang="en-US" sz="1800" dirty="0">
                <a:solidFill>
                  <a:srgbClr val="FF0000"/>
                </a:solidFill>
              </a:rPr>
              <a:t>process is fully automated with a wizard-driven approach enabling </a:t>
            </a:r>
            <a:r>
              <a:rPr lang="en-US" sz="1800" dirty="0" smtClean="0">
                <a:solidFill>
                  <a:srgbClr val="FF0000"/>
                </a:solidFill>
              </a:rPr>
              <a:t>Clients </a:t>
            </a:r>
            <a:r>
              <a:rPr lang="en-US" sz="1800" dirty="0">
                <a:solidFill>
                  <a:srgbClr val="FF0000"/>
                </a:solidFill>
              </a:rPr>
              <a:t>to upgrade </a:t>
            </a:r>
            <a:r>
              <a:rPr lang="en-US" sz="1800" dirty="0" smtClean="0">
                <a:solidFill>
                  <a:srgbClr val="FF0000"/>
                </a:solidFill>
              </a:rPr>
              <a:t>themselves</a:t>
            </a:r>
            <a:r>
              <a:rPr lang="en-US" sz="1800" dirty="0">
                <a:solidFill>
                  <a:srgbClr val="FF0000"/>
                </a:solidFill>
              </a:rPr>
              <a:t>. This </a:t>
            </a:r>
            <a:r>
              <a:rPr lang="en-US" sz="1800" dirty="0" smtClean="0">
                <a:solidFill>
                  <a:srgbClr val="FF0000"/>
                </a:solidFill>
              </a:rPr>
              <a:t>enables the Client to plan the timing of their Upgrade taking into consideration your IT approval processes, your change </a:t>
            </a:r>
            <a:r>
              <a:rPr lang="en-US" sz="1800" dirty="0">
                <a:solidFill>
                  <a:srgbClr val="FF0000"/>
                </a:solidFill>
              </a:rPr>
              <a:t>management </a:t>
            </a:r>
            <a:r>
              <a:rPr lang="en-US" sz="1800" dirty="0" smtClean="0">
                <a:solidFill>
                  <a:srgbClr val="FF0000"/>
                </a:solidFill>
              </a:rPr>
              <a:t>process (i.e</a:t>
            </a:r>
            <a:r>
              <a:rPr lang="en-US" sz="1800" dirty="0">
                <a:solidFill>
                  <a:srgbClr val="FF0000"/>
                </a:solidFill>
              </a:rPr>
              <a:t>. communicating the impact of the new version to </a:t>
            </a:r>
            <a:r>
              <a:rPr lang="en-US" sz="1800" dirty="0" smtClean="0">
                <a:solidFill>
                  <a:srgbClr val="FF0000"/>
                </a:solidFill>
              </a:rPr>
              <a:t>your users) and booking BarnOwl training where required:</a:t>
            </a:r>
            <a:endParaRPr lang="en-US" sz="1800" dirty="0">
              <a:solidFill>
                <a:srgbClr val="FF0000"/>
              </a:solidFill>
            </a:endParaRPr>
          </a:p>
          <a:p>
            <a:pPr marL="342900" lvl="1" indent="-342900">
              <a:spcBef>
                <a:spcPts val="0"/>
              </a:spcBef>
              <a:spcAft>
                <a:spcPts val="1200"/>
              </a:spcAft>
              <a:buFont typeface="Arial"/>
              <a:buChar char="•"/>
            </a:pPr>
            <a:r>
              <a:rPr lang="en-US" sz="1800" dirty="0" smtClean="0">
                <a:solidFill>
                  <a:srgbClr val="FF0000"/>
                </a:solidFill>
              </a:rPr>
              <a:t>Step 1: Download the ‘</a:t>
            </a:r>
            <a:r>
              <a:rPr lang="en-US" sz="1800" dirty="0" smtClean="0">
                <a:solidFill>
                  <a:srgbClr val="FF0000"/>
                </a:solidFill>
                <a:hlinkClick r:id="rId4"/>
              </a:rPr>
              <a:t>Whats New</a:t>
            </a:r>
            <a:r>
              <a:rPr lang="en-US" sz="1800" dirty="0" smtClean="0">
                <a:solidFill>
                  <a:srgbClr val="FF0000"/>
                </a:solidFill>
              </a:rPr>
              <a:t>’ document to view what changes have been made to this version. The What’s new document includes links to the relevant topic in BarnOwl’s online help </a:t>
            </a:r>
            <a:endParaRPr lang="en-ZA" sz="1800" dirty="0">
              <a:solidFill>
                <a:srgbClr val="FF0000"/>
              </a:solidFill>
            </a:endParaRPr>
          </a:p>
          <a:p>
            <a:pPr marL="342900" lvl="1" indent="-342900">
              <a:spcBef>
                <a:spcPts val="0"/>
              </a:spcBef>
              <a:spcAft>
                <a:spcPts val="1200"/>
              </a:spcAft>
              <a:buFont typeface="Arial"/>
              <a:buChar char="•"/>
            </a:pPr>
            <a:r>
              <a:rPr lang="en-US" sz="1800" dirty="0" smtClean="0">
                <a:solidFill>
                  <a:srgbClr val="FF0000"/>
                </a:solidFill>
              </a:rPr>
              <a:t>Step 2: Download </a:t>
            </a:r>
            <a:r>
              <a:rPr lang="en-US" sz="1800" dirty="0" smtClean="0">
                <a:solidFill>
                  <a:srgbClr val="FF0000"/>
                </a:solidFill>
                <a:hlinkClick r:id="rId5"/>
              </a:rPr>
              <a:t>BarnOwl’s minimum System Requirements </a:t>
            </a:r>
            <a:r>
              <a:rPr lang="en-US" sz="1800" dirty="0" smtClean="0">
                <a:solidFill>
                  <a:srgbClr val="FF0000"/>
                </a:solidFill>
              </a:rPr>
              <a:t>document and confirm with your IT, that your IT environment conforms to the technical requirements. For example </a:t>
            </a:r>
            <a:r>
              <a:rPr lang="en-US" sz="1800" dirty="0" err="1" smtClean="0">
                <a:solidFill>
                  <a:srgbClr val="FF0000"/>
                </a:solidFill>
              </a:rPr>
              <a:t>.net</a:t>
            </a:r>
            <a:r>
              <a:rPr lang="en-US" sz="1800" dirty="0" smtClean="0">
                <a:solidFill>
                  <a:srgbClr val="FF0000"/>
                </a:solidFill>
              </a:rPr>
              <a:t> framework 4.8 is required for version 11</a:t>
            </a:r>
            <a:endParaRPr lang="en-ZA" sz="1800" dirty="0">
              <a:solidFill>
                <a:srgbClr val="FF0000"/>
              </a:solidFill>
            </a:endParaRPr>
          </a:p>
          <a:p>
            <a:pPr marL="342900" lvl="1" indent="-342900">
              <a:spcBef>
                <a:spcPts val="0"/>
              </a:spcBef>
              <a:spcAft>
                <a:spcPts val="1200"/>
              </a:spcAft>
              <a:buFont typeface="Arial"/>
              <a:buChar char="•"/>
            </a:pPr>
            <a:r>
              <a:rPr lang="en-US" sz="1800" dirty="0">
                <a:solidFill>
                  <a:srgbClr val="FF0000"/>
                </a:solidFill>
              </a:rPr>
              <a:t>Step 3: </a:t>
            </a:r>
            <a:r>
              <a:rPr lang="en-US" sz="1800" dirty="0" smtClean="0">
                <a:solidFill>
                  <a:srgbClr val="FF0000"/>
                </a:solidFill>
              </a:rPr>
              <a:t>Download </a:t>
            </a:r>
            <a:r>
              <a:rPr lang="en-US" sz="1800" dirty="0">
                <a:solidFill>
                  <a:srgbClr val="FF0000"/>
                </a:solidFill>
              </a:rPr>
              <a:t>the </a:t>
            </a:r>
            <a:r>
              <a:rPr lang="en-US" sz="1800" dirty="0" smtClean="0">
                <a:solidFill>
                  <a:srgbClr val="FF0000"/>
                </a:solidFill>
              </a:rPr>
              <a:t>Guides from the </a:t>
            </a:r>
            <a:r>
              <a:rPr lang="en-US" sz="1800" dirty="0">
                <a:solidFill>
                  <a:srgbClr val="FF0000"/>
                </a:solidFill>
              </a:rPr>
              <a:t>‘</a:t>
            </a:r>
            <a:r>
              <a:rPr lang="en-US" sz="1800" dirty="0">
                <a:solidFill>
                  <a:srgbClr val="FF0000"/>
                </a:solidFill>
                <a:hlinkClick r:id="rId6"/>
              </a:rPr>
              <a:t>Client Hub&gt;Support Hub </a:t>
            </a:r>
            <a:r>
              <a:rPr lang="en-US" sz="1800" dirty="0" smtClean="0">
                <a:solidFill>
                  <a:srgbClr val="FF0000"/>
                </a:solidFill>
                <a:hlinkClick r:id="rId6"/>
              </a:rPr>
              <a:t>Login</a:t>
            </a:r>
            <a:r>
              <a:rPr lang="en-US" sz="1800" dirty="0" smtClean="0">
                <a:solidFill>
                  <a:srgbClr val="FF0000"/>
                </a:solidFill>
              </a:rPr>
              <a:t>, Knowledge</a:t>
            </a:r>
            <a:r>
              <a:rPr lang="en-US" sz="1800" dirty="0">
                <a:solidFill>
                  <a:srgbClr val="FF0000"/>
                </a:solidFill>
              </a:rPr>
              <a:t> Base’ or </a:t>
            </a:r>
            <a:r>
              <a:rPr lang="en-US" sz="1800" dirty="0" smtClean="0">
                <a:solidFill>
                  <a:srgbClr val="FF0000"/>
                </a:solidFill>
              </a:rPr>
              <a:t>request </a:t>
            </a:r>
            <a:r>
              <a:rPr lang="en-US" sz="1800" dirty="0">
                <a:solidFill>
                  <a:srgbClr val="FF0000"/>
                </a:solidFill>
              </a:rPr>
              <a:t>a copy </a:t>
            </a:r>
            <a:r>
              <a:rPr lang="en-US" sz="1800" dirty="0" smtClean="0">
                <a:solidFill>
                  <a:srgbClr val="FF0000"/>
                </a:solidFill>
              </a:rPr>
              <a:t>from </a:t>
            </a:r>
            <a:r>
              <a:rPr lang="en-US" sz="1800" dirty="0" smtClean="0">
                <a:solidFill>
                  <a:srgbClr val="FF0000"/>
                </a:solidFill>
                <a:hlinkClick r:id="rId7"/>
              </a:rPr>
              <a:t>BarnOwl</a:t>
            </a:r>
            <a:r>
              <a:rPr lang="en-US" sz="1800" dirty="0">
                <a:solidFill>
                  <a:srgbClr val="FF0000"/>
                </a:solidFill>
                <a:hlinkClick r:id="rId7"/>
              </a:rPr>
              <a:t> Support</a:t>
            </a:r>
            <a:r>
              <a:rPr lang="en-US" sz="1800" dirty="0">
                <a:solidFill>
                  <a:srgbClr val="FF0000"/>
                </a:solidFill>
              </a:rPr>
              <a:t>.</a:t>
            </a:r>
            <a:endParaRPr lang="en-ZA" sz="1800" dirty="0">
              <a:solidFill>
                <a:srgbClr val="FF0000"/>
              </a:solidFill>
            </a:endParaRPr>
          </a:p>
          <a:p>
            <a:pPr marL="363538" lvl="1" indent="0">
              <a:spcBef>
                <a:spcPts val="0"/>
              </a:spcBef>
              <a:spcAft>
                <a:spcPts val="400"/>
              </a:spcAft>
              <a:buNone/>
            </a:pPr>
            <a:endParaRPr lang="en-ZA" sz="1600" dirty="0">
              <a:solidFill>
                <a:srgbClr val="FF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28559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How do I upgrade to V11 (Continued)</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5" name="Content Placeholder 3"/>
          <p:cNvSpPr>
            <a:spLocks noGrp="1"/>
          </p:cNvSpPr>
          <p:nvPr>
            <p:ph sz="quarter" idx="4294967295"/>
          </p:nvPr>
        </p:nvSpPr>
        <p:spPr>
          <a:xfrm>
            <a:off x="219119" y="646921"/>
            <a:ext cx="8681291" cy="4434566"/>
          </a:xfrm>
          <a:prstGeom prst="rect">
            <a:avLst/>
          </a:prstGeom>
        </p:spPr>
        <p:txBody>
          <a:bodyPr>
            <a:noAutofit/>
          </a:bodyPr>
          <a:lstStyle/>
          <a:p>
            <a:pPr marL="342900" lvl="1" indent="-342900">
              <a:spcBef>
                <a:spcPts val="0"/>
              </a:spcBef>
              <a:spcAft>
                <a:spcPts val="1200"/>
              </a:spcAft>
              <a:buFont typeface="Arial"/>
              <a:buChar char="•"/>
            </a:pPr>
            <a:r>
              <a:rPr lang="en-US" sz="1800" dirty="0">
                <a:solidFill>
                  <a:srgbClr val="FF0000"/>
                </a:solidFill>
              </a:rPr>
              <a:t>Step </a:t>
            </a:r>
            <a:r>
              <a:rPr lang="en-US" sz="1800" dirty="0" smtClean="0">
                <a:solidFill>
                  <a:srgbClr val="FF0000"/>
                </a:solidFill>
              </a:rPr>
              <a:t>4: Ask your IT to download the Upgrade files and follow the Update Guides:  </a:t>
            </a:r>
            <a:r>
              <a:rPr lang="en-US" sz="1800" dirty="0" smtClean="0">
                <a:solidFill>
                  <a:srgbClr val="FF0000"/>
                </a:solidFill>
                <a:hlinkClick r:id="rId3"/>
              </a:rPr>
              <a:t>Client </a:t>
            </a:r>
            <a:r>
              <a:rPr lang="en-US" sz="1800" dirty="0">
                <a:solidFill>
                  <a:srgbClr val="FF0000"/>
                </a:solidFill>
                <a:hlinkClick r:id="rId3"/>
              </a:rPr>
              <a:t>Hub&gt;Support Hub Login</a:t>
            </a:r>
            <a:r>
              <a:rPr lang="en-US" sz="1800" dirty="0">
                <a:solidFill>
                  <a:srgbClr val="FF0000"/>
                </a:solidFill>
              </a:rPr>
              <a:t>, Knowledge Base: </a:t>
            </a:r>
          </a:p>
          <a:p>
            <a:pPr marL="363538" lvl="1" indent="0">
              <a:spcBef>
                <a:spcPts val="0"/>
              </a:spcBef>
              <a:spcAft>
                <a:spcPts val="400"/>
              </a:spcAft>
              <a:buNone/>
            </a:pPr>
            <a:endParaRPr lang="en-ZA" sz="1600" dirty="0">
              <a:solidFill>
                <a:srgbClr val="FF0000"/>
              </a:solidFill>
            </a:endParaRPr>
          </a:p>
          <a:p>
            <a:pPr marL="0" indent="0">
              <a:buNone/>
            </a:pPr>
            <a:endParaRPr lang="en-ZA" sz="1400" dirty="0">
              <a:solidFill>
                <a:srgbClr val="000000"/>
              </a:solidFill>
            </a:endParaRPr>
          </a:p>
        </p:txBody>
      </p:sp>
      <p:pic>
        <p:nvPicPr>
          <p:cNvPr id="2" name="Picture 1"/>
          <p:cNvPicPr>
            <a:picLocks noChangeAspect="1"/>
          </p:cNvPicPr>
          <p:nvPr/>
        </p:nvPicPr>
        <p:blipFill>
          <a:blip r:embed="rId4"/>
          <a:stretch>
            <a:fillRect/>
          </a:stretch>
        </p:blipFill>
        <p:spPr>
          <a:xfrm>
            <a:off x="625220" y="1335952"/>
            <a:ext cx="6238289" cy="2372122"/>
          </a:xfrm>
          <a:prstGeom prst="rect">
            <a:avLst/>
          </a:prstGeom>
        </p:spPr>
      </p:pic>
      <p:sp>
        <p:nvSpPr>
          <p:cNvPr id="8" name="Rectangle 7"/>
          <p:cNvSpPr/>
          <p:nvPr/>
        </p:nvSpPr>
        <p:spPr>
          <a:xfrm>
            <a:off x="543353" y="3803546"/>
            <a:ext cx="8576175" cy="1354217"/>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dirty="0">
                <a:solidFill>
                  <a:srgbClr val="000000"/>
                </a:solidFill>
                <a:latin typeface="Montserrat" panose="00000500000000000000" pitchFamily="2" charset="0"/>
              </a:rPr>
              <a:t>Make full </a:t>
            </a:r>
            <a:r>
              <a:rPr lang="en-US" sz="1200" b="1" dirty="0">
                <a:solidFill>
                  <a:srgbClr val="000000"/>
                </a:solidFill>
                <a:latin typeface="Montserrat" panose="00000500000000000000" pitchFamily="2" charset="0"/>
              </a:rPr>
              <a:t>backups</a:t>
            </a:r>
            <a:r>
              <a:rPr lang="en-US" sz="1200" dirty="0">
                <a:solidFill>
                  <a:srgbClr val="000000"/>
                </a:solidFill>
                <a:latin typeface="Montserrat" panose="00000500000000000000" pitchFamily="2" charset="0"/>
              </a:rPr>
              <a:t> of all the databases which will be upgraded. This includes Production and UAT/Training databases</a:t>
            </a:r>
            <a:r>
              <a:rPr lang="en-US" sz="1200" dirty="0" smtClean="0">
                <a:solidFill>
                  <a:srgbClr val="000000"/>
                </a:solidFill>
                <a:latin typeface="Montserrat" panose="00000500000000000000" pitchFamily="2" charset="0"/>
              </a:rPr>
              <a:t>. </a:t>
            </a:r>
          </a:p>
          <a:p>
            <a:pPr marL="171450" indent="-171450">
              <a:spcAft>
                <a:spcPts val="600"/>
              </a:spcAft>
              <a:buFont typeface="Arial" panose="020B0604020202020204" pitchFamily="34" charset="0"/>
              <a:buChar char="•"/>
            </a:pPr>
            <a:r>
              <a:rPr lang="en-US" sz="1200" dirty="0" smtClean="0">
                <a:solidFill>
                  <a:srgbClr val="000000"/>
                </a:solidFill>
                <a:latin typeface="Montserrat" panose="00000500000000000000" pitchFamily="2" charset="0"/>
              </a:rPr>
              <a:t>Ideally a UAT environment should be upgraded, tested and signed off by the Client BarnOwl champion before the Production environment is upgraded.</a:t>
            </a:r>
            <a:endParaRPr lang="en-US" sz="1200" dirty="0">
              <a:solidFill>
                <a:srgbClr val="000000"/>
              </a:solidFill>
              <a:latin typeface="Montserrat" panose="00000500000000000000" pitchFamily="2" charset="0"/>
            </a:endParaRPr>
          </a:p>
          <a:p>
            <a:pPr marL="171450" indent="-171450">
              <a:spcAft>
                <a:spcPts val="600"/>
              </a:spcAft>
              <a:buFont typeface="Arial" panose="020B0604020202020204" pitchFamily="34" charset="0"/>
              <a:buChar char="•"/>
            </a:pPr>
            <a:r>
              <a:rPr lang="en-US" sz="1200" dirty="0">
                <a:solidFill>
                  <a:srgbClr val="000000"/>
                </a:solidFill>
                <a:latin typeface="Montserrat" panose="00000500000000000000" pitchFamily="2" charset="0"/>
              </a:rPr>
              <a:t>Warn your users that BarnOwl will not be available for the duration of the upgrade. It is important that users don’t attempt to log in to BarnOwl while you are upgrading the version.</a:t>
            </a:r>
            <a:endParaRPr lang="en-US" sz="1200" b="0" i="0" dirty="0">
              <a:solidFill>
                <a:srgbClr val="000000"/>
              </a:solidFill>
              <a:effectLst/>
              <a:latin typeface="Montserrat" panose="00000500000000000000" pitchFamily="2" charset="0"/>
            </a:endParaRPr>
          </a:p>
        </p:txBody>
      </p:sp>
      <p:pic>
        <p:nvPicPr>
          <p:cNvPr id="3" name="Picture 2"/>
          <p:cNvPicPr>
            <a:picLocks noChangeAspect="1"/>
          </p:cNvPicPr>
          <p:nvPr/>
        </p:nvPicPr>
        <p:blipFill>
          <a:blip r:embed="rId5"/>
          <a:stretch>
            <a:fillRect/>
          </a:stretch>
        </p:blipFill>
        <p:spPr>
          <a:xfrm>
            <a:off x="99153" y="5253234"/>
            <a:ext cx="9020376" cy="1604765"/>
          </a:xfrm>
          <a:prstGeom prst="rect">
            <a:avLst/>
          </a:prstGeom>
        </p:spPr>
      </p:pic>
    </p:spTree>
    <p:extLst>
      <p:ext uri="{BB962C8B-B14F-4D97-AF65-F5344CB8AC3E}">
        <p14:creationId xmlns:p14="http://schemas.microsoft.com/office/powerpoint/2010/main" val="10225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0857"/>
            <a:ext cx="9144000" cy="61218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500" dirty="0" smtClean="0">
                <a:solidFill>
                  <a:srgbClr val="FF0000"/>
                </a:solidFill>
              </a:rPr>
              <a:t>Introduction - BarnOwl </a:t>
            </a:r>
            <a:r>
              <a:rPr lang="en-ZA" sz="2500" dirty="0">
                <a:solidFill>
                  <a:srgbClr val="FF0000"/>
                </a:solidFill>
              </a:rPr>
              <a:t>integrated modules </a:t>
            </a:r>
          </a:p>
        </p:txBody>
      </p:sp>
      <p:pic>
        <p:nvPicPr>
          <p:cNvPr id="4" name="Picture 3"/>
          <p:cNvPicPr/>
          <p:nvPr/>
        </p:nvPicPr>
        <p:blipFill>
          <a:blip r:embed="rId2"/>
          <a:stretch>
            <a:fillRect/>
          </a:stretch>
        </p:blipFill>
        <p:spPr>
          <a:xfrm>
            <a:off x="352540" y="633046"/>
            <a:ext cx="8509073" cy="5117759"/>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Tree>
    <p:extLst>
      <p:ext uri="{BB962C8B-B14F-4D97-AF65-F5344CB8AC3E}">
        <p14:creationId xmlns:p14="http://schemas.microsoft.com/office/powerpoint/2010/main" val="91896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BarnOwl website</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5" name="Picture 4"/>
          <p:cNvPicPr>
            <a:picLocks noChangeAspect="1"/>
          </p:cNvPicPr>
          <p:nvPr/>
        </p:nvPicPr>
        <p:blipFill>
          <a:blip r:embed="rId3"/>
          <a:stretch>
            <a:fillRect/>
          </a:stretch>
        </p:blipFill>
        <p:spPr>
          <a:xfrm>
            <a:off x="144378" y="578017"/>
            <a:ext cx="8930462" cy="4523372"/>
          </a:xfrm>
          <a:prstGeom prst="rect">
            <a:avLst/>
          </a:prstGeom>
        </p:spPr>
      </p:pic>
      <p:sp>
        <p:nvSpPr>
          <p:cNvPr id="6" name="Rectangle 5"/>
          <p:cNvSpPr/>
          <p:nvPr/>
        </p:nvSpPr>
        <p:spPr>
          <a:xfrm>
            <a:off x="2057196" y="5298427"/>
            <a:ext cx="5005137" cy="369332"/>
          </a:xfrm>
          <a:prstGeom prst="rect">
            <a:avLst/>
          </a:prstGeom>
        </p:spPr>
        <p:txBody>
          <a:bodyPr wrap="square">
            <a:spAutoFit/>
          </a:bodyPr>
          <a:lstStyle/>
          <a:p>
            <a:r>
              <a:rPr lang="en-US" dirty="0">
                <a:solidFill>
                  <a:srgbClr val="FF0000"/>
                </a:solidFill>
                <a:cs typeface="Arial" charset="0"/>
                <a:hlinkClick r:id="rId4"/>
              </a:rPr>
              <a:t>https://barnowl.co.za/barnowl-knowledge-base/</a:t>
            </a:r>
            <a:r>
              <a:rPr lang="en-US" dirty="0">
                <a:solidFill>
                  <a:srgbClr val="FF0000"/>
                </a:solidFill>
              </a:rPr>
              <a:t> </a:t>
            </a:r>
            <a:endParaRPr lang="en-ZA" dirty="0"/>
          </a:p>
        </p:txBody>
      </p:sp>
    </p:spTree>
    <p:extLst>
      <p:ext uri="{BB962C8B-B14F-4D97-AF65-F5344CB8AC3E}">
        <p14:creationId xmlns:p14="http://schemas.microsoft.com/office/powerpoint/2010/main" val="2854512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0" y="206132"/>
            <a:ext cx="9144000" cy="738131"/>
          </a:xfrm>
        </p:spPr>
        <p:txBody>
          <a:bodyPr>
            <a:normAutofit fontScale="90000"/>
          </a:bodyPr>
          <a:lstStyle/>
          <a:p>
            <a:r>
              <a:rPr lang="en-US" sz="2800" dirty="0" smtClean="0">
                <a:solidFill>
                  <a:srgbClr val="FF0000"/>
                </a:solidFill>
              </a:rPr>
              <a:t>What's new </a:t>
            </a:r>
            <a:r>
              <a:rPr lang="en-US" sz="2800" dirty="0">
                <a:solidFill>
                  <a:srgbClr val="FF0000"/>
                </a:solidFill>
              </a:rPr>
              <a:t>document: </a:t>
            </a:r>
            <a:r>
              <a:rPr lang="en-US" sz="2800" dirty="0" smtClean="0">
                <a:solidFill>
                  <a:srgbClr val="FF0000"/>
                </a:solidFill>
              </a:rPr>
              <a:t/>
            </a:r>
            <a:br>
              <a:rPr lang="en-US" sz="2800" dirty="0" smtClean="0">
                <a:solidFill>
                  <a:srgbClr val="FF0000"/>
                </a:solidFill>
              </a:rPr>
            </a:br>
            <a:r>
              <a:rPr lang="en-US" sz="2200" dirty="0" smtClean="0">
                <a:solidFill>
                  <a:srgbClr val="FF0000"/>
                </a:solidFill>
                <a:hlinkClick r:id="rId3"/>
              </a:rPr>
              <a:t>https</a:t>
            </a:r>
            <a:r>
              <a:rPr lang="en-US" sz="2200" dirty="0">
                <a:solidFill>
                  <a:srgbClr val="FF0000"/>
                </a:solidFill>
                <a:hlinkClick r:id="rId3"/>
              </a:rPr>
              <a:t>://barnowl.co.za/wp-content/uploads/2024/06/Whats-New-in-BarnOwl-1.pdf</a:t>
            </a:r>
            <a:r>
              <a:rPr lang="en-US" sz="2800" dirty="0">
                <a:solidFill>
                  <a:srgbClr val="FF0000"/>
                </a:solidFill>
                <a:hlinkClick r:id="rId3"/>
              </a:rPr>
              <a:t> </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2" name="Picture 1"/>
          <p:cNvPicPr>
            <a:picLocks noChangeAspect="1"/>
          </p:cNvPicPr>
          <p:nvPr/>
        </p:nvPicPr>
        <p:blipFill>
          <a:blip r:embed="rId4"/>
          <a:stretch>
            <a:fillRect/>
          </a:stretch>
        </p:blipFill>
        <p:spPr>
          <a:xfrm>
            <a:off x="2503465" y="915272"/>
            <a:ext cx="4112600" cy="5844653"/>
          </a:xfrm>
          <a:prstGeom prst="rect">
            <a:avLst/>
          </a:prstGeom>
        </p:spPr>
      </p:pic>
    </p:spTree>
    <p:extLst>
      <p:ext uri="{BB962C8B-B14F-4D97-AF65-F5344CB8AC3E}">
        <p14:creationId xmlns:p14="http://schemas.microsoft.com/office/powerpoint/2010/main" val="3449469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10378" y="1506971"/>
            <a:ext cx="7772400" cy="1470025"/>
          </a:xfrm>
        </p:spPr>
        <p:txBody>
          <a:bodyPr>
            <a:normAutofit/>
          </a:bodyPr>
          <a:lstStyle/>
          <a:p>
            <a:r>
              <a:rPr lang="en-ZA" sz="8000" dirty="0" smtClean="0">
                <a:latin typeface="+mn-lt"/>
              </a:rPr>
              <a:t>Thank You</a:t>
            </a:r>
            <a:endParaRPr lang="en-ZA" sz="8000" dirty="0">
              <a:latin typeface="+mn-lt"/>
            </a:endParaRPr>
          </a:p>
        </p:txBody>
      </p:sp>
      <p:sp>
        <p:nvSpPr>
          <p:cNvPr id="6" name="Text Box 24"/>
          <p:cNvSpPr txBox="1">
            <a:spLocks noGrp="1" noChangeArrowheads="1"/>
          </p:cNvSpPr>
          <p:nvPr>
            <p:ph type="subTitle" idx="1"/>
          </p:nvPr>
        </p:nvSpPr>
        <p:spPr bwMode="auto">
          <a:xfrm>
            <a:off x="969485" y="3206750"/>
            <a:ext cx="6797408" cy="1341906"/>
          </a:xfrm>
          <a:prstGeom prst="rect">
            <a:avLst/>
          </a:prstGeom>
          <a:noFill/>
          <a:ln w="9525">
            <a:noFill/>
            <a:miter lim="800000"/>
            <a:headEnd/>
            <a:tailEnd/>
          </a:ln>
        </p:spPr>
        <p:txBody>
          <a:bodyPr wrap="square">
            <a:spAutoFit/>
          </a:bodyPr>
          <a:lstStyle/>
          <a:p>
            <a:endParaRPr lang="en-US" sz="1400" dirty="0" smtClean="0">
              <a:solidFill>
                <a:srgbClr val="FF0000"/>
              </a:solidFill>
              <a:cs typeface="Arial" charset="0"/>
              <a:hlinkClick r:id="rId3"/>
            </a:endParaRPr>
          </a:p>
          <a:p>
            <a:r>
              <a:rPr lang="en-US" sz="1400" b="0" dirty="0" smtClean="0">
                <a:solidFill>
                  <a:srgbClr val="FF0000"/>
                </a:solidFill>
                <a:cs typeface="Arial" charset="0"/>
              </a:rPr>
              <a:t>+27 11 540 9100   (office)</a:t>
            </a:r>
          </a:p>
          <a:p>
            <a:r>
              <a:rPr lang="en-US" sz="1400" dirty="0" smtClean="0">
                <a:solidFill>
                  <a:srgbClr val="FF0000"/>
                </a:solidFill>
                <a:cs typeface="Arial" charset="0"/>
                <a:hlinkClick r:id="rId4"/>
              </a:rPr>
              <a:t>support@barnowl.co.za</a:t>
            </a:r>
            <a:endParaRPr lang="en-US" sz="1400" dirty="0" smtClean="0">
              <a:solidFill>
                <a:srgbClr val="FF0000"/>
              </a:solidFill>
              <a:cs typeface="Arial" charset="0"/>
            </a:endParaRPr>
          </a:p>
          <a:p>
            <a:r>
              <a:rPr lang="en-US" sz="1400" b="0" dirty="0" smtClean="0">
                <a:solidFill>
                  <a:srgbClr val="FF0000"/>
                </a:solidFill>
                <a:cs typeface="Arial" charset="0"/>
              </a:rPr>
              <a:t>+27 11 540 9112 (help desk)</a:t>
            </a:r>
          </a:p>
          <a:p>
            <a:r>
              <a:rPr lang="en-US" sz="1400" dirty="0">
                <a:solidFill>
                  <a:srgbClr val="FF0000"/>
                </a:solidFill>
                <a:cs typeface="Arial" charset="0"/>
                <a:hlinkClick r:id="rId5"/>
              </a:rPr>
              <a:t>https://barnowl.co.za/barnowl-knowledge-base</a:t>
            </a:r>
            <a:r>
              <a:rPr lang="en-US" sz="1400" dirty="0" smtClean="0">
                <a:solidFill>
                  <a:srgbClr val="FF0000"/>
                </a:solidFill>
                <a:cs typeface="Arial" charset="0"/>
                <a:hlinkClick r:id="rId5"/>
              </a:rPr>
              <a:t>/</a:t>
            </a:r>
            <a:r>
              <a:rPr lang="en-US" sz="1400" dirty="0" smtClean="0">
                <a:solidFill>
                  <a:srgbClr val="FF0000"/>
                </a:solidFill>
                <a:cs typeface="Arial" charset="0"/>
              </a:rPr>
              <a:t> </a:t>
            </a:r>
            <a:endParaRPr lang="en-US" sz="1400" b="0" dirty="0">
              <a:solidFill>
                <a:srgbClr val="FF0000"/>
              </a:solidFill>
              <a:cs typeface="Arial" charset="0"/>
            </a:endParaRPr>
          </a:p>
        </p:txBody>
      </p:sp>
    </p:spTree>
    <p:extLst>
      <p:ext uri="{BB962C8B-B14F-4D97-AF65-F5344CB8AC3E}">
        <p14:creationId xmlns:p14="http://schemas.microsoft.com/office/powerpoint/2010/main" val="224904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0857"/>
            <a:ext cx="9144000" cy="61218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500" dirty="0" smtClean="0">
                <a:solidFill>
                  <a:srgbClr val="FF0000"/>
                </a:solidFill>
              </a:rPr>
              <a:t>Types </a:t>
            </a:r>
            <a:r>
              <a:rPr lang="en-ZA" sz="2500" dirty="0">
                <a:solidFill>
                  <a:srgbClr val="FF0000"/>
                </a:solidFill>
              </a:rPr>
              <a:t>of u</a:t>
            </a:r>
            <a:r>
              <a:rPr lang="en-ZA" sz="2500" dirty="0" smtClean="0">
                <a:solidFill>
                  <a:srgbClr val="FF0000"/>
                </a:solidFill>
              </a:rPr>
              <a:t>ser and BarnOwl user interface (UI)</a:t>
            </a:r>
            <a:endParaRPr lang="en-ZA" sz="2500" dirty="0">
              <a:solidFill>
                <a:srgbClr val="FF0000"/>
              </a:solidFill>
            </a:endParaRPr>
          </a:p>
        </p:txBody>
      </p:sp>
      <p:sp>
        <p:nvSpPr>
          <p:cNvPr id="3" name="Rectangle 2"/>
          <p:cNvSpPr/>
          <p:nvPr/>
        </p:nvSpPr>
        <p:spPr>
          <a:xfrm>
            <a:off x="231355" y="633046"/>
            <a:ext cx="8630258" cy="2831544"/>
          </a:xfrm>
          <a:prstGeom prst="rect">
            <a:avLst/>
          </a:prstGeom>
        </p:spPr>
        <p:txBody>
          <a:bodyPr wrap="square">
            <a:spAutoFit/>
          </a:bodyPr>
          <a:lstStyle/>
          <a:p>
            <a:pPr marL="285750" indent="-285750">
              <a:spcBef>
                <a:spcPts val="0"/>
              </a:spcBef>
              <a:spcAft>
                <a:spcPts val="1200"/>
              </a:spcAft>
              <a:buFont typeface="Arial" panose="020B0604020202020204" pitchFamily="34" charset="0"/>
              <a:buChar char="•"/>
            </a:pPr>
            <a:r>
              <a:rPr lang="en-ZA" sz="1600" b="1" u="sng" dirty="0" smtClean="0">
                <a:solidFill>
                  <a:srgbClr val="FF0000"/>
                </a:solidFill>
              </a:rPr>
              <a:t>Admin User (Risk, Compliance and Audit): </a:t>
            </a:r>
            <a:r>
              <a:rPr lang="en-ZA" sz="1600" dirty="0">
                <a:solidFill>
                  <a:srgbClr val="FF0000"/>
                </a:solidFill>
              </a:rPr>
              <a:t>SMC remains in the </a:t>
            </a:r>
            <a:r>
              <a:rPr lang="en-ZA" sz="1600" u="sng" dirty="0" smtClean="0">
                <a:solidFill>
                  <a:srgbClr val="FF0000"/>
                </a:solidFill>
              </a:rPr>
              <a:t>Desktop app </a:t>
            </a:r>
            <a:r>
              <a:rPr lang="en-ZA" sz="1600" dirty="0" smtClean="0">
                <a:solidFill>
                  <a:srgbClr val="FF0000"/>
                </a:solidFill>
              </a:rPr>
              <a:t>(rich). Setup of processes, org structure, votes, import compliance acts remain in the BarnOwl </a:t>
            </a:r>
            <a:r>
              <a:rPr lang="en-ZA" sz="1600" dirty="0">
                <a:solidFill>
                  <a:srgbClr val="FF0000"/>
                </a:solidFill>
              </a:rPr>
              <a:t>Desktop </a:t>
            </a:r>
            <a:r>
              <a:rPr lang="en-ZA" sz="1600" dirty="0" smtClean="0">
                <a:solidFill>
                  <a:srgbClr val="FF0000"/>
                </a:solidFill>
              </a:rPr>
              <a:t>app. </a:t>
            </a:r>
          </a:p>
          <a:p>
            <a:pPr marL="285750" indent="-285750">
              <a:spcBef>
                <a:spcPts val="0"/>
              </a:spcBef>
              <a:spcAft>
                <a:spcPts val="1200"/>
              </a:spcAft>
              <a:buFont typeface="Arial" panose="020B0604020202020204" pitchFamily="34" charset="0"/>
              <a:buChar char="•"/>
            </a:pPr>
            <a:r>
              <a:rPr lang="en-US" sz="1600" b="1" u="sng" dirty="0" smtClean="0">
                <a:solidFill>
                  <a:srgbClr val="FF0000"/>
                </a:solidFill>
              </a:rPr>
              <a:t>Risk champion</a:t>
            </a:r>
            <a:r>
              <a:rPr lang="en-US" sz="1600" dirty="0" smtClean="0">
                <a:solidFill>
                  <a:srgbClr val="FF0000"/>
                </a:solidFill>
              </a:rPr>
              <a:t>: will use </a:t>
            </a:r>
            <a:r>
              <a:rPr lang="en-US" sz="1600" u="sng" dirty="0" smtClean="0">
                <a:solidFill>
                  <a:srgbClr val="FF0000"/>
                </a:solidFill>
              </a:rPr>
              <a:t>BarnOwl Web </a:t>
            </a:r>
            <a:r>
              <a:rPr lang="en-US" sz="1600" dirty="0" smtClean="0">
                <a:solidFill>
                  <a:srgbClr val="FF0000"/>
                </a:solidFill>
              </a:rPr>
              <a:t>(no longer </a:t>
            </a:r>
            <a:r>
              <a:rPr lang="en-US" sz="1600" dirty="0" smtClean="0">
                <a:solidFill>
                  <a:srgbClr val="FF0000"/>
                </a:solidFill>
              </a:rPr>
              <a:t>called BarnOwl </a:t>
            </a:r>
            <a:r>
              <a:rPr lang="en-US" sz="1600" dirty="0" smtClean="0">
                <a:solidFill>
                  <a:srgbClr val="FF0000"/>
                </a:solidFill>
              </a:rPr>
              <a:t>Lite)</a:t>
            </a:r>
          </a:p>
          <a:p>
            <a:pPr marL="285750" indent="-285750">
              <a:spcBef>
                <a:spcPts val="0"/>
              </a:spcBef>
              <a:spcAft>
                <a:spcPts val="1200"/>
              </a:spcAft>
              <a:buFont typeface="Arial" panose="020B0604020202020204" pitchFamily="34" charset="0"/>
              <a:buChar char="•"/>
            </a:pPr>
            <a:r>
              <a:rPr lang="en-US" sz="1600" b="1" u="sng" dirty="0">
                <a:solidFill>
                  <a:srgbClr val="FF0000"/>
                </a:solidFill>
              </a:rPr>
              <a:t>Compliance champion</a:t>
            </a:r>
            <a:r>
              <a:rPr lang="en-US" sz="1600" dirty="0">
                <a:solidFill>
                  <a:srgbClr val="FF0000"/>
                </a:solidFill>
              </a:rPr>
              <a:t>: will continue to use </a:t>
            </a:r>
            <a:r>
              <a:rPr lang="en-US" sz="1600" dirty="0" smtClean="0">
                <a:solidFill>
                  <a:srgbClr val="FF0000"/>
                </a:solidFill>
              </a:rPr>
              <a:t>the </a:t>
            </a:r>
            <a:r>
              <a:rPr lang="en-US" sz="1600" u="sng" dirty="0">
                <a:solidFill>
                  <a:srgbClr val="FF0000"/>
                </a:solidFill>
              </a:rPr>
              <a:t>BarnOwl Desktop </a:t>
            </a:r>
            <a:r>
              <a:rPr lang="en-US" sz="1600" u="sng" dirty="0" smtClean="0">
                <a:solidFill>
                  <a:srgbClr val="FF0000"/>
                </a:solidFill>
              </a:rPr>
              <a:t>app and BarnOwl Web</a:t>
            </a:r>
            <a:endParaRPr lang="en-US" sz="1600" u="sng" dirty="0">
              <a:solidFill>
                <a:srgbClr val="FF0000"/>
              </a:solidFill>
            </a:endParaRPr>
          </a:p>
          <a:p>
            <a:pPr marL="285750" indent="-285750">
              <a:spcBef>
                <a:spcPts val="0"/>
              </a:spcBef>
              <a:spcAft>
                <a:spcPts val="1200"/>
              </a:spcAft>
              <a:buFont typeface="Arial" panose="020B0604020202020204" pitchFamily="34" charset="0"/>
              <a:buChar char="•"/>
            </a:pPr>
            <a:r>
              <a:rPr lang="en-US" sz="1600" b="1" u="sng" dirty="0">
                <a:solidFill>
                  <a:srgbClr val="FF0000"/>
                </a:solidFill>
              </a:rPr>
              <a:t>Audit user</a:t>
            </a:r>
            <a:r>
              <a:rPr lang="en-US" sz="1600" dirty="0">
                <a:solidFill>
                  <a:srgbClr val="FF0000"/>
                </a:solidFill>
              </a:rPr>
              <a:t>: will continue to use </a:t>
            </a:r>
            <a:r>
              <a:rPr lang="en-US" sz="1600" dirty="0" smtClean="0">
                <a:solidFill>
                  <a:srgbClr val="FF0000"/>
                </a:solidFill>
              </a:rPr>
              <a:t>the </a:t>
            </a:r>
            <a:r>
              <a:rPr lang="en-US" sz="1600" u="sng" dirty="0" smtClean="0">
                <a:solidFill>
                  <a:srgbClr val="FF0000"/>
                </a:solidFill>
              </a:rPr>
              <a:t>BarnOwl </a:t>
            </a:r>
            <a:r>
              <a:rPr lang="en-US" sz="1600" u="sng" dirty="0">
                <a:solidFill>
                  <a:srgbClr val="FF0000"/>
                </a:solidFill>
              </a:rPr>
              <a:t>Desktop app</a:t>
            </a:r>
            <a:endParaRPr lang="en-ZA" sz="1600" u="sng" dirty="0">
              <a:solidFill>
                <a:srgbClr val="FF0000"/>
              </a:solidFill>
            </a:endParaRPr>
          </a:p>
          <a:p>
            <a:pPr marL="285750" indent="-285750">
              <a:spcBef>
                <a:spcPts val="0"/>
              </a:spcBef>
              <a:spcAft>
                <a:spcPts val="1200"/>
              </a:spcAft>
              <a:buFont typeface="Arial" panose="020B0604020202020204" pitchFamily="34" charset="0"/>
              <a:buChar char="•"/>
            </a:pPr>
            <a:r>
              <a:rPr lang="en-US" sz="1600" b="1" u="sng" dirty="0" smtClean="0">
                <a:solidFill>
                  <a:srgbClr val="FF0000"/>
                </a:solidFill>
              </a:rPr>
              <a:t>Open license user</a:t>
            </a:r>
            <a:r>
              <a:rPr lang="en-US" sz="1600" dirty="0" smtClean="0">
                <a:solidFill>
                  <a:srgbClr val="FF0000"/>
                </a:solidFill>
              </a:rPr>
              <a:t>: will use the </a:t>
            </a:r>
            <a:r>
              <a:rPr lang="en-US" sz="1600" u="sng" dirty="0" smtClean="0">
                <a:solidFill>
                  <a:srgbClr val="FF0000"/>
                </a:solidFill>
              </a:rPr>
              <a:t>BarnOwl Web </a:t>
            </a:r>
            <a:r>
              <a:rPr lang="en-US" sz="1600" dirty="0" smtClean="0">
                <a:solidFill>
                  <a:srgbClr val="FF0000"/>
                </a:solidFill>
              </a:rPr>
              <a:t>open license to respond to: Action </a:t>
            </a:r>
            <a:r>
              <a:rPr lang="en-US" sz="1600" dirty="0">
                <a:solidFill>
                  <a:srgbClr val="FF0000"/>
                </a:solidFill>
              </a:rPr>
              <a:t>P</a:t>
            </a:r>
            <a:r>
              <a:rPr lang="en-US" sz="1600" dirty="0" smtClean="0">
                <a:solidFill>
                  <a:srgbClr val="FF0000"/>
                </a:solidFill>
              </a:rPr>
              <a:t>lans, Voting (RSA, CSA), Surveys, Questionnaires, Key Indicator inputs</a:t>
            </a:r>
          </a:p>
          <a:p>
            <a:pPr>
              <a:spcBef>
                <a:spcPts val="0"/>
              </a:spcBef>
              <a:spcAft>
                <a:spcPts val="1200"/>
              </a:spcAft>
            </a:pPr>
            <a:r>
              <a:rPr lang="en-ZA" sz="1600" dirty="0" smtClean="0">
                <a:solidFill>
                  <a:srgbClr val="FF0000"/>
                </a:solidFill>
              </a:rPr>
              <a:t> </a:t>
            </a:r>
            <a:endParaRPr lang="en-US" sz="1600" dirty="0">
              <a:solidFill>
                <a:srgbClr val="FF0000"/>
              </a:solidFill>
            </a:endParaRPr>
          </a:p>
        </p:txBody>
      </p:sp>
      <p:pic>
        <p:nvPicPr>
          <p:cNvPr id="7" name="Picture 6"/>
          <p:cNvPicPr>
            <a:picLocks noChangeAspect="1"/>
          </p:cNvPicPr>
          <p:nvPr/>
        </p:nvPicPr>
        <p:blipFill>
          <a:blip r:embed="rId2"/>
          <a:stretch>
            <a:fillRect/>
          </a:stretch>
        </p:blipFill>
        <p:spPr>
          <a:xfrm>
            <a:off x="570409" y="3079870"/>
            <a:ext cx="7163432" cy="329538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Tree>
    <p:extLst>
      <p:ext uri="{BB962C8B-B14F-4D97-AF65-F5344CB8AC3E}">
        <p14:creationId xmlns:p14="http://schemas.microsoft.com/office/powerpoint/2010/main" val="1054804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a:solidFill>
                  <a:srgbClr val="FF0000"/>
                </a:solidFill>
              </a:rPr>
              <a:t>Key </a:t>
            </a:r>
            <a:r>
              <a:rPr lang="en-US" sz="2800" dirty="0" smtClean="0">
                <a:solidFill>
                  <a:srgbClr val="FF0000"/>
                </a:solidFill>
              </a:rPr>
              <a:t>Indicators – bringing risk management to life</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7" name="TextBox 6"/>
          <p:cNvSpPr txBox="1"/>
          <p:nvPr/>
        </p:nvSpPr>
        <p:spPr>
          <a:xfrm>
            <a:off x="7546053" y="6283053"/>
            <a:ext cx="1564105" cy="276999"/>
          </a:xfrm>
          <a:prstGeom prst="rect">
            <a:avLst/>
          </a:prstGeom>
          <a:noFill/>
        </p:spPr>
        <p:txBody>
          <a:bodyPr wrap="square" rtlCol="0">
            <a:spAutoFit/>
          </a:bodyPr>
          <a:lstStyle/>
          <a:p>
            <a:r>
              <a:rPr lang="en-US" sz="1200" dirty="0" smtClean="0"/>
              <a:t>Source: </a:t>
            </a:r>
            <a:r>
              <a:rPr lang="en-US" sz="1200" dirty="0" err="1" smtClean="0"/>
              <a:t>ChatGPT</a:t>
            </a:r>
            <a:endParaRPr lang="en-ZA" sz="1200" dirty="0"/>
          </a:p>
        </p:txBody>
      </p:sp>
      <p:pic>
        <p:nvPicPr>
          <p:cNvPr id="3" name="Picture 2"/>
          <p:cNvPicPr>
            <a:picLocks noChangeAspect="1"/>
          </p:cNvPicPr>
          <p:nvPr/>
        </p:nvPicPr>
        <p:blipFill>
          <a:blip r:embed="rId2"/>
          <a:stretch>
            <a:fillRect/>
          </a:stretch>
        </p:blipFill>
        <p:spPr>
          <a:xfrm>
            <a:off x="442969" y="538507"/>
            <a:ext cx="6894265" cy="6168043"/>
          </a:xfrm>
          <a:prstGeom prst="rect">
            <a:avLst/>
          </a:prstGeom>
        </p:spPr>
      </p:pic>
    </p:spTree>
    <p:extLst>
      <p:ext uri="{BB962C8B-B14F-4D97-AF65-F5344CB8AC3E}">
        <p14:creationId xmlns:p14="http://schemas.microsoft.com/office/powerpoint/2010/main" val="3691786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a:solidFill>
                  <a:srgbClr val="FF0000"/>
                </a:solidFill>
              </a:rPr>
              <a:t>Key Indicator enhancements in </a:t>
            </a:r>
            <a:r>
              <a:rPr lang="en-US" sz="2800" dirty="0" smtClean="0">
                <a:solidFill>
                  <a:srgbClr val="FF0000"/>
                </a:solidFill>
              </a:rPr>
              <a:t>BarnOwl v11</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6" name="Content Placeholder 3"/>
          <p:cNvSpPr>
            <a:spLocks noGrp="1"/>
          </p:cNvSpPr>
          <p:nvPr>
            <p:ph sz="quarter" idx="4294967295"/>
          </p:nvPr>
        </p:nvSpPr>
        <p:spPr>
          <a:xfrm>
            <a:off x="-1" y="779783"/>
            <a:ext cx="9131765" cy="5753219"/>
          </a:xfrm>
          <a:prstGeom prst="rect">
            <a:avLst/>
          </a:prstGeom>
        </p:spPr>
        <p:txBody>
          <a:bodyPr>
            <a:noAutofit/>
          </a:bodyPr>
          <a:lstStyle/>
          <a:p>
            <a:pPr lvl="1">
              <a:spcBef>
                <a:spcPts val="0"/>
              </a:spcBef>
              <a:spcAft>
                <a:spcPts val="1800"/>
              </a:spcAft>
            </a:pPr>
            <a:r>
              <a:rPr lang="en-US" sz="1800" u="sng" dirty="0" smtClean="0">
                <a:solidFill>
                  <a:srgbClr val="FF0000"/>
                </a:solidFill>
              </a:rPr>
              <a:t>Configuring a </a:t>
            </a:r>
            <a:r>
              <a:rPr lang="en-US" sz="1800" u="sng" dirty="0" smtClean="0">
                <a:solidFill>
                  <a:srgbClr val="FF0000"/>
                </a:solidFill>
              </a:rPr>
              <a:t>financial period</a:t>
            </a:r>
            <a:r>
              <a:rPr lang="en-US" sz="1800" dirty="0" smtClean="0">
                <a:solidFill>
                  <a:srgbClr val="FF0000"/>
                </a:solidFill>
              </a:rPr>
              <a:t>:  For example 1 April 2024 to 31 March 2025 aligns KI reporting with your financial year </a:t>
            </a:r>
            <a:endParaRPr lang="en-US" sz="1800" dirty="0">
              <a:solidFill>
                <a:srgbClr val="FF0000"/>
              </a:solidFill>
            </a:endParaRPr>
          </a:p>
          <a:p>
            <a:pPr lvl="1">
              <a:spcBef>
                <a:spcPts val="0"/>
              </a:spcBef>
              <a:spcAft>
                <a:spcPts val="1800"/>
              </a:spcAft>
            </a:pPr>
            <a:r>
              <a:rPr lang="en-US" sz="1800" u="sng" dirty="0" smtClean="0">
                <a:solidFill>
                  <a:srgbClr val="FF0000"/>
                </a:solidFill>
              </a:rPr>
              <a:t>Closing off KI periods</a:t>
            </a:r>
            <a:r>
              <a:rPr lang="en-US" sz="1800" dirty="0" smtClean="0">
                <a:solidFill>
                  <a:srgbClr val="FF0000"/>
                </a:solidFill>
              </a:rPr>
              <a:t>: simple and effective way to prevent KI values being changed in previous periods</a:t>
            </a:r>
          </a:p>
          <a:p>
            <a:pPr lvl="1">
              <a:spcBef>
                <a:spcPts val="0"/>
              </a:spcBef>
              <a:spcAft>
                <a:spcPts val="1800"/>
              </a:spcAft>
            </a:pPr>
            <a:r>
              <a:rPr lang="en-US" sz="1800" u="sng" dirty="0">
                <a:solidFill>
                  <a:srgbClr val="FF0000"/>
                </a:solidFill>
              </a:rPr>
              <a:t>Capturing of KI values by Owners: </a:t>
            </a:r>
            <a:r>
              <a:rPr lang="en-US" sz="1800" dirty="0">
                <a:solidFill>
                  <a:srgbClr val="FF0000"/>
                </a:solidFill>
              </a:rPr>
              <a:t>simplified </a:t>
            </a:r>
            <a:r>
              <a:rPr lang="en-US" sz="1800" dirty="0" smtClean="0">
                <a:solidFill>
                  <a:srgbClr val="FF0000"/>
                </a:solidFill>
              </a:rPr>
              <a:t>interface for capturing KI </a:t>
            </a:r>
            <a:r>
              <a:rPr lang="en-US" sz="1800" dirty="0">
                <a:solidFill>
                  <a:srgbClr val="FF0000"/>
                </a:solidFill>
              </a:rPr>
              <a:t>values in BarnOwl’s free web-portal (intranet) </a:t>
            </a:r>
          </a:p>
          <a:p>
            <a:pPr lvl="1">
              <a:spcBef>
                <a:spcPts val="0"/>
              </a:spcBef>
              <a:spcAft>
                <a:spcPts val="1800"/>
              </a:spcAft>
            </a:pPr>
            <a:r>
              <a:rPr lang="en-US" sz="1800" u="sng" dirty="0" smtClean="0">
                <a:solidFill>
                  <a:srgbClr val="FF0000"/>
                </a:solidFill>
              </a:rPr>
              <a:t>Re-assessment </a:t>
            </a:r>
            <a:r>
              <a:rPr lang="en-US" sz="1800" u="sng" dirty="0">
                <a:solidFill>
                  <a:srgbClr val="FF0000"/>
                </a:solidFill>
              </a:rPr>
              <a:t>triggers</a:t>
            </a:r>
            <a:r>
              <a:rPr lang="en-US" sz="1800" dirty="0">
                <a:solidFill>
                  <a:srgbClr val="FF0000"/>
                </a:solidFill>
              </a:rPr>
              <a:t>: </a:t>
            </a:r>
            <a:r>
              <a:rPr lang="en-US" sz="1800" dirty="0" smtClean="0">
                <a:solidFill>
                  <a:srgbClr val="FF0000"/>
                </a:solidFill>
              </a:rPr>
              <a:t>Automatic re-assessments triggers when a KI threshold is </a:t>
            </a:r>
            <a:r>
              <a:rPr lang="en-US" sz="1800" dirty="0">
                <a:solidFill>
                  <a:srgbClr val="FF0000"/>
                </a:solidFill>
              </a:rPr>
              <a:t>breached </a:t>
            </a:r>
            <a:r>
              <a:rPr lang="en-US" sz="1800" dirty="0" smtClean="0">
                <a:solidFill>
                  <a:srgbClr val="FF0000"/>
                </a:solidFill>
              </a:rPr>
              <a:t>(Objectives</a:t>
            </a:r>
            <a:r>
              <a:rPr lang="en-US" sz="1800" dirty="0">
                <a:solidFill>
                  <a:srgbClr val="FF0000"/>
                </a:solidFill>
              </a:rPr>
              <a:t>, Risks and Controls)</a:t>
            </a:r>
          </a:p>
          <a:p>
            <a:pPr lvl="1">
              <a:spcBef>
                <a:spcPts val="0"/>
              </a:spcBef>
              <a:spcAft>
                <a:spcPts val="1800"/>
              </a:spcAft>
            </a:pPr>
            <a:r>
              <a:rPr lang="en-US" sz="1800" u="sng" dirty="0" smtClean="0">
                <a:solidFill>
                  <a:srgbClr val="FF0000"/>
                </a:solidFill>
              </a:rPr>
              <a:t>Extensive reporting</a:t>
            </a:r>
            <a:r>
              <a:rPr lang="en-US" sz="1800" dirty="0" smtClean="0">
                <a:solidFill>
                  <a:srgbClr val="FF0000"/>
                </a:solidFill>
              </a:rPr>
              <a:t>: built-in KI report as well as Power BI dashboards (drill down, trends </a:t>
            </a:r>
            <a:r>
              <a:rPr lang="en-US" sz="1800" dirty="0" err="1" smtClean="0">
                <a:solidFill>
                  <a:srgbClr val="FF0000"/>
                </a:solidFill>
              </a:rPr>
              <a:t>etc</a:t>
            </a:r>
            <a:r>
              <a:rPr lang="en-US" sz="1800" dirty="0" smtClean="0">
                <a:solidFill>
                  <a:srgbClr val="FF0000"/>
                </a:solidFill>
              </a:rPr>
              <a:t>)</a:t>
            </a:r>
            <a:endParaRPr lang="en-US" sz="2000" dirty="0">
              <a:solidFill>
                <a:srgbClr val="FF0000"/>
              </a:solidFill>
            </a:endParaRPr>
          </a:p>
          <a:p>
            <a:pPr marL="457200" lvl="1" indent="0">
              <a:buNone/>
            </a:pPr>
            <a:endParaRPr lang="en-ZA" sz="1600" dirty="0">
              <a:solidFill>
                <a:srgbClr val="FF0000"/>
              </a:solidFill>
            </a:endParaRPr>
          </a:p>
          <a:p>
            <a:pPr lvl="1"/>
            <a:endParaRPr lang="en-US" sz="1400" dirty="0">
              <a:solidFill>
                <a:srgbClr val="FF0000"/>
              </a:solidFill>
            </a:endParaRPr>
          </a:p>
          <a:p>
            <a:pPr lvl="1"/>
            <a:endParaRPr lang="en-ZA" sz="1600" dirty="0">
              <a:solidFill>
                <a:srgbClr val="FF0000"/>
              </a:solidFill>
            </a:endParaRPr>
          </a:p>
          <a:p>
            <a:endParaRPr lang="en-ZA" sz="1400" dirty="0">
              <a:solidFill>
                <a:srgbClr val="00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36841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Key Indicator </a:t>
            </a:r>
            <a:r>
              <a:rPr lang="en-US" sz="2800" dirty="0" smtClean="0">
                <a:solidFill>
                  <a:srgbClr val="FF0000"/>
                </a:solidFill>
              </a:rPr>
              <a:t>demo</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6" name="Content Placeholder 3"/>
          <p:cNvSpPr>
            <a:spLocks noGrp="1"/>
          </p:cNvSpPr>
          <p:nvPr>
            <p:ph sz="quarter" idx="4294967295"/>
          </p:nvPr>
        </p:nvSpPr>
        <p:spPr>
          <a:xfrm>
            <a:off x="377480" y="727114"/>
            <a:ext cx="7926416" cy="5119102"/>
          </a:xfrm>
          <a:prstGeom prst="rect">
            <a:avLst/>
          </a:prstGeom>
        </p:spPr>
        <p:txBody>
          <a:bodyPr>
            <a:noAutofit/>
          </a:bodyPr>
          <a:lstStyle/>
          <a:p>
            <a:pPr>
              <a:spcBef>
                <a:spcPts val="0"/>
              </a:spcBef>
              <a:spcAft>
                <a:spcPts val="600"/>
              </a:spcAft>
            </a:pPr>
            <a:r>
              <a:rPr lang="en-US" sz="1800" dirty="0">
                <a:solidFill>
                  <a:srgbClr val="FF0000"/>
                </a:solidFill>
              </a:rPr>
              <a:t>Step 1: Once-off configuration of Financial Periods (Administrator</a:t>
            </a:r>
            <a:r>
              <a:rPr lang="en-US" sz="1800" dirty="0" smtClean="0">
                <a:solidFill>
                  <a:srgbClr val="FF0000"/>
                </a:solidFill>
              </a:rPr>
              <a:t>)</a:t>
            </a:r>
          </a:p>
          <a:p>
            <a:pPr>
              <a:spcBef>
                <a:spcPts val="0"/>
              </a:spcBef>
              <a:spcAft>
                <a:spcPts val="600"/>
              </a:spcAft>
            </a:pPr>
            <a:endParaRPr lang="en-ZA" sz="1800" dirty="0">
              <a:solidFill>
                <a:srgbClr val="FF0000"/>
              </a:solidFill>
            </a:endParaRPr>
          </a:p>
          <a:p>
            <a:pPr>
              <a:spcBef>
                <a:spcPts val="0"/>
              </a:spcBef>
              <a:spcAft>
                <a:spcPts val="600"/>
              </a:spcAft>
            </a:pPr>
            <a:r>
              <a:rPr lang="en-US" sz="1800" dirty="0">
                <a:solidFill>
                  <a:srgbClr val="FF0000"/>
                </a:solidFill>
              </a:rPr>
              <a:t>Step 2: Create and configure a Key Indicator (Administrator</a:t>
            </a:r>
            <a:r>
              <a:rPr lang="en-US" sz="1800" dirty="0" smtClean="0">
                <a:solidFill>
                  <a:srgbClr val="FF0000"/>
                </a:solidFill>
              </a:rPr>
              <a:t>)</a:t>
            </a:r>
          </a:p>
          <a:p>
            <a:pPr>
              <a:spcBef>
                <a:spcPts val="0"/>
              </a:spcBef>
              <a:spcAft>
                <a:spcPts val="600"/>
              </a:spcAft>
            </a:pPr>
            <a:endParaRPr lang="en-ZA" sz="1800" dirty="0">
              <a:solidFill>
                <a:srgbClr val="FF0000"/>
              </a:solidFill>
            </a:endParaRPr>
          </a:p>
          <a:p>
            <a:pPr>
              <a:spcBef>
                <a:spcPts val="0"/>
              </a:spcBef>
              <a:spcAft>
                <a:spcPts val="600"/>
              </a:spcAft>
            </a:pPr>
            <a:r>
              <a:rPr lang="en-US" sz="1800" dirty="0">
                <a:solidFill>
                  <a:srgbClr val="FF0000"/>
                </a:solidFill>
              </a:rPr>
              <a:t>Step 3: Capture Key Indicator values </a:t>
            </a:r>
            <a:r>
              <a:rPr lang="en-US" sz="1800" dirty="0" smtClean="0">
                <a:solidFill>
                  <a:srgbClr val="FF0000"/>
                </a:solidFill>
              </a:rPr>
              <a:t>(</a:t>
            </a:r>
            <a:r>
              <a:rPr lang="en-US" sz="1800" dirty="0">
                <a:solidFill>
                  <a:srgbClr val="FF0000"/>
                </a:solidFill>
              </a:rPr>
              <a:t>KI Owner</a:t>
            </a:r>
            <a:r>
              <a:rPr lang="en-US" sz="1800" dirty="0" smtClean="0">
                <a:solidFill>
                  <a:srgbClr val="FF0000"/>
                </a:solidFill>
              </a:rPr>
              <a:t>)</a:t>
            </a:r>
          </a:p>
          <a:p>
            <a:pPr>
              <a:spcBef>
                <a:spcPts val="0"/>
              </a:spcBef>
              <a:spcAft>
                <a:spcPts val="600"/>
              </a:spcAft>
            </a:pPr>
            <a:endParaRPr lang="en-ZA" sz="1800" dirty="0">
              <a:solidFill>
                <a:srgbClr val="FF0000"/>
              </a:solidFill>
            </a:endParaRPr>
          </a:p>
          <a:p>
            <a:pPr>
              <a:spcBef>
                <a:spcPts val="0"/>
              </a:spcBef>
              <a:spcAft>
                <a:spcPts val="600"/>
              </a:spcAft>
            </a:pPr>
            <a:r>
              <a:rPr lang="en-US" sz="1800" dirty="0">
                <a:solidFill>
                  <a:srgbClr val="FF0000"/>
                </a:solidFill>
              </a:rPr>
              <a:t>Step 4: Risk re-assessment (Risk Owner) </a:t>
            </a:r>
            <a:endParaRPr lang="en-US" sz="1800" dirty="0" smtClean="0">
              <a:solidFill>
                <a:srgbClr val="FF0000"/>
              </a:solidFill>
            </a:endParaRPr>
          </a:p>
          <a:p>
            <a:pPr>
              <a:spcBef>
                <a:spcPts val="0"/>
              </a:spcBef>
              <a:spcAft>
                <a:spcPts val="600"/>
              </a:spcAft>
            </a:pPr>
            <a:endParaRPr lang="en-ZA" sz="1800" dirty="0">
              <a:solidFill>
                <a:srgbClr val="FF0000"/>
              </a:solidFill>
            </a:endParaRPr>
          </a:p>
          <a:p>
            <a:pPr>
              <a:spcBef>
                <a:spcPts val="0"/>
              </a:spcBef>
              <a:spcAft>
                <a:spcPts val="600"/>
              </a:spcAft>
            </a:pPr>
            <a:r>
              <a:rPr lang="en-US" sz="1800" dirty="0">
                <a:solidFill>
                  <a:srgbClr val="FF0000"/>
                </a:solidFill>
              </a:rPr>
              <a:t>Step 5: Key Indicator monitoring and reporting (Management / Risk Officer</a:t>
            </a:r>
            <a:r>
              <a:rPr lang="en-US" sz="1800" dirty="0" smtClean="0">
                <a:solidFill>
                  <a:srgbClr val="FF0000"/>
                </a:solidFill>
              </a:rPr>
              <a:t>)</a:t>
            </a:r>
          </a:p>
          <a:p>
            <a:pPr>
              <a:spcBef>
                <a:spcPts val="0"/>
              </a:spcBef>
              <a:spcAft>
                <a:spcPts val="600"/>
              </a:spcAft>
            </a:pPr>
            <a:endParaRPr lang="en-ZA" sz="1800" dirty="0">
              <a:solidFill>
                <a:srgbClr val="FF0000"/>
              </a:solidFill>
            </a:endParaRPr>
          </a:p>
          <a:p>
            <a:pPr>
              <a:spcBef>
                <a:spcPts val="0"/>
              </a:spcBef>
              <a:spcAft>
                <a:spcPts val="600"/>
              </a:spcAft>
            </a:pPr>
            <a:r>
              <a:rPr lang="en-US" sz="1800" dirty="0">
                <a:solidFill>
                  <a:srgbClr val="FF0000"/>
                </a:solidFill>
              </a:rPr>
              <a:t>Step 6: Close a Key Indicator period (Administrator)</a:t>
            </a:r>
            <a:endParaRPr lang="en-ZA" sz="1800" dirty="0">
              <a:solidFill>
                <a:srgbClr val="FF0000"/>
              </a:solidFill>
            </a:endParaRPr>
          </a:p>
          <a:p>
            <a:pPr marL="715963" lvl="1" indent="-352425">
              <a:spcBef>
                <a:spcPts val="0"/>
              </a:spcBef>
              <a:buFont typeface="Arial" panose="020B0604020202020204" pitchFamily="34" charset="0"/>
              <a:buChar char="•"/>
            </a:pPr>
            <a:endParaRPr lang="en-US" sz="1400" dirty="0">
              <a:solidFill>
                <a:srgbClr val="FF0000"/>
              </a:solidFill>
            </a:endParaRPr>
          </a:p>
          <a:p>
            <a:pPr marL="457200" lvl="1" indent="0">
              <a:buNone/>
            </a:pPr>
            <a:endParaRPr lang="en-ZA" sz="1600" dirty="0" smtClean="0">
              <a:solidFill>
                <a:srgbClr val="FF0000"/>
              </a:solidFill>
            </a:endParaRPr>
          </a:p>
          <a:p>
            <a:pPr lvl="1"/>
            <a:endParaRPr lang="en-US" sz="1400" dirty="0">
              <a:solidFill>
                <a:srgbClr val="FF0000"/>
              </a:solidFill>
            </a:endParaRPr>
          </a:p>
          <a:p>
            <a:pPr lvl="1"/>
            <a:endParaRPr lang="en-ZA" sz="1600" dirty="0">
              <a:solidFill>
                <a:srgbClr val="FF0000"/>
              </a:solidFill>
            </a:endParaRPr>
          </a:p>
          <a:p>
            <a:endParaRPr lang="en-ZA" sz="1400" dirty="0">
              <a:solidFill>
                <a:srgbClr val="00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376465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Autofit/>
          </a:bodyPr>
          <a:lstStyle/>
          <a:p>
            <a:r>
              <a:rPr lang="en-US" sz="2500" dirty="0">
                <a:solidFill>
                  <a:srgbClr val="FF0000"/>
                </a:solidFill>
              </a:rPr>
              <a:t>Step 1: Once-off configuration of Financial Periods (Administrator</a:t>
            </a:r>
            <a:r>
              <a:rPr lang="en-US" sz="2500" dirty="0" smtClean="0">
                <a:solidFill>
                  <a:srgbClr val="FF0000"/>
                </a:solidFill>
              </a:rPr>
              <a:t>)</a:t>
            </a:r>
            <a:endParaRPr lang="en-US" sz="2500" dirty="0">
              <a:solidFill>
                <a:srgbClr val="FF0000"/>
              </a:solidFill>
            </a:endParaRPr>
          </a:p>
        </p:txBody>
      </p:sp>
      <p:pic>
        <p:nvPicPr>
          <p:cNvPr id="5" name="Picture 4"/>
          <p:cNvPicPr/>
          <p:nvPr/>
        </p:nvPicPr>
        <p:blipFill>
          <a:blip r:embed="rId2"/>
          <a:stretch>
            <a:fillRect/>
          </a:stretch>
        </p:blipFill>
        <p:spPr>
          <a:xfrm>
            <a:off x="426827" y="798194"/>
            <a:ext cx="8177346" cy="4258548"/>
          </a:xfrm>
          <a:prstGeom prst="rect">
            <a:avLst/>
          </a:prstGeom>
        </p:spPr>
      </p:pic>
    </p:spTree>
    <p:extLst>
      <p:ext uri="{BB962C8B-B14F-4D97-AF65-F5344CB8AC3E}">
        <p14:creationId xmlns:p14="http://schemas.microsoft.com/office/powerpoint/2010/main" val="1953938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235" y="77117"/>
            <a:ext cx="9144000" cy="738131"/>
          </a:xfrm>
        </p:spPr>
        <p:txBody>
          <a:bodyPr>
            <a:noAutofit/>
          </a:bodyPr>
          <a:lstStyle/>
          <a:p>
            <a:r>
              <a:rPr lang="en-US" sz="2500" dirty="0">
                <a:solidFill>
                  <a:srgbClr val="FF0000"/>
                </a:solidFill>
              </a:rPr>
              <a:t>Step </a:t>
            </a:r>
            <a:r>
              <a:rPr lang="en-US" sz="2500" dirty="0" smtClean="0">
                <a:solidFill>
                  <a:srgbClr val="FF0000"/>
                </a:solidFill>
              </a:rPr>
              <a:t>2.1: </a:t>
            </a:r>
            <a:r>
              <a:rPr lang="en-US" sz="2500" dirty="0">
                <a:solidFill>
                  <a:srgbClr val="FF0000"/>
                </a:solidFill>
              </a:rPr>
              <a:t>Create </a:t>
            </a:r>
            <a:r>
              <a:rPr lang="en-US" sz="2500" dirty="0" smtClean="0">
                <a:solidFill>
                  <a:srgbClr val="FF0000"/>
                </a:solidFill>
              </a:rPr>
              <a:t>and link a Key Indicator</a:t>
            </a:r>
            <a:endParaRPr lang="en-US" sz="2500" dirty="0">
              <a:solidFill>
                <a:srgbClr val="FF0000"/>
              </a:solidFill>
            </a:endParaRPr>
          </a:p>
        </p:txBody>
      </p:sp>
      <p:pic>
        <p:nvPicPr>
          <p:cNvPr id="5" name="Picture 4"/>
          <p:cNvPicPr/>
          <p:nvPr/>
        </p:nvPicPr>
        <p:blipFill>
          <a:blip r:embed="rId2"/>
          <a:stretch>
            <a:fillRect/>
          </a:stretch>
        </p:blipFill>
        <p:spPr>
          <a:xfrm>
            <a:off x="264114" y="901512"/>
            <a:ext cx="8196840" cy="4078112"/>
          </a:xfrm>
          <a:prstGeom prst="rect">
            <a:avLst/>
          </a:prstGeom>
        </p:spPr>
      </p:pic>
    </p:spTree>
    <p:extLst>
      <p:ext uri="{BB962C8B-B14F-4D97-AF65-F5344CB8AC3E}">
        <p14:creationId xmlns:p14="http://schemas.microsoft.com/office/powerpoint/2010/main" val="470388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47073ECD01CB4BA3A84A350002D106" ma:contentTypeVersion="12" ma:contentTypeDescription="Create a new document." ma:contentTypeScope="" ma:versionID="6da1c88daadc06ace7d1565229b5db84">
  <xsd:schema xmlns:xsd="http://www.w3.org/2001/XMLSchema" xmlns:xs="http://www.w3.org/2001/XMLSchema" xmlns:p="http://schemas.microsoft.com/office/2006/metadata/properties" xmlns:ns3="33dea491-5db5-42cf-9444-a194cea09f0f" xmlns:ns4="49c491ec-9da9-45a9-92c1-3b4460aac702" targetNamespace="http://schemas.microsoft.com/office/2006/metadata/properties" ma:root="true" ma:fieldsID="157cc1b6369ca96b49c6b1f75038fc91" ns3:_="" ns4:_="">
    <xsd:import namespace="33dea491-5db5-42cf-9444-a194cea09f0f"/>
    <xsd:import namespace="49c491ec-9da9-45a9-92c1-3b4460aac70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a491-5db5-42cf-9444-a194cea09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c491ec-9da9-45a9-92c1-3b4460aac70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FD10E7-E157-4D70-A2B6-CD7D93061359}">
  <ds:schemaRefs>
    <ds:schemaRef ds:uri="http://schemas.microsoft.com/sharepoint/v3/contenttype/forms"/>
  </ds:schemaRefs>
</ds:datastoreItem>
</file>

<file path=customXml/itemProps2.xml><?xml version="1.0" encoding="utf-8"?>
<ds:datastoreItem xmlns:ds="http://schemas.openxmlformats.org/officeDocument/2006/customXml" ds:itemID="{558CF7C4-D1C8-4741-B60B-28B919176C92}">
  <ds:schemaRefs>
    <ds:schemaRef ds:uri="http://schemas.openxmlformats.org/package/2006/metadata/core-properties"/>
    <ds:schemaRef ds:uri="49c491ec-9da9-45a9-92c1-3b4460aac702"/>
    <ds:schemaRef ds:uri="http://purl.org/dc/elements/1.1/"/>
    <ds:schemaRef ds:uri="http://schemas.microsoft.com/office/2006/documentManagement/types"/>
    <ds:schemaRef ds:uri="http://schemas.microsoft.com/office/2006/metadata/properties"/>
    <ds:schemaRef ds:uri="33dea491-5db5-42cf-9444-a194cea09f0f"/>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24C29D4-04F4-4BED-99AD-8CCF6CC3E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ea491-5db5-42cf-9444-a194cea09f0f"/>
    <ds:schemaRef ds:uri="49c491ec-9da9-45a9-92c1-3b4460aac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1750</TotalTime>
  <Words>1032</Words>
  <Application>Microsoft Office PowerPoint</Application>
  <PresentationFormat>On-screen Show (4:3)</PresentationFormat>
  <Paragraphs>103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Brandon Grotesque Regular</vt:lpstr>
      <vt:lpstr>Calibri</vt:lpstr>
      <vt:lpstr>Montserrat</vt:lpstr>
      <vt:lpstr>Office Theme</vt:lpstr>
      <vt:lpstr>PowerPoint Presentation</vt:lpstr>
      <vt:lpstr>Agenda – Spotlight on Key Indicators</vt:lpstr>
      <vt:lpstr>PowerPoint Presentation</vt:lpstr>
      <vt:lpstr>PowerPoint Presentation</vt:lpstr>
      <vt:lpstr>Key Indicators – bringing risk management to life </vt:lpstr>
      <vt:lpstr>Key Indicator enhancements in BarnOwl v11 </vt:lpstr>
      <vt:lpstr>Key Indicator demo </vt:lpstr>
      <vt:lpstr>Step 1: Once-off configuration of Financial Periods (Administrator)</vt:lpstr>
      <vt:lpstr>Step 2.1: Create and link a Key Indicator</vt:lpstr>
      <vt:lpstr>Step 2.2: Configure the Key Indicator</vt:lpstr>
      <vt:lpstr>Step 2.3: Configure KI thresholds (per BU)</vt:lpstr>
      <vt:lpstr>Step 2.4: Configure re-assessment triggers</vt:lpstr>
      <vt:lpstr>Step 2.5: Assign an Owner to the KI</vt:lpstr>
      <vt:lpstr>Step 3.1: Capture Key Indicator values – landing page (KI Owner)</vt:lpstr>
      <vt:lpstr>Step 3.2: My Key Indicators (KI Owner)</vt:lpstr>
      <vt:lpstr>Step 3.3: Key Indicator Period Values</vt:lpstr>
      <vt:lpstr>Step 3.4: Capture a KI value (KI Owner)</vt:lpstr>
      <vt:lpstr>Step 3.5: Finalise the KI value (KI Owner)</vt:lpstr>
      <vt:lpstr>Step 4.1: Risk re-assessment (Risk Owner) </vt:lpstr>
      <vt:lpstr>Step 4.2: View re-assessment details (Risk Owner) </vt:lpstr>
      <vt:lpstr>Step 4.3: Decide whether to re-rate the risk (Risk Owner) </vt:lpstr>
      <vt:lpstr>Step 5.1: Key Indicator monitoring and reporting – built-in reports </vt:lpstr>
      <vt:lpstr>Step 5.2: Key Indicator monitoring and reporting – Power BI reports </vt:lpstr>
      <vt:lpstr>Step 6: Close a Key Indicator period (Administrator)</vt:lpstr>
      <vt:lpstr>Recap </vt:lpstr>
      <vt:lpstr>Examples of Key Indicators  </vt:lpstr>
      <vt:lpstr>Types of Key Indicators  </vt:lpstr>
      <vt:lpstr>How do I upgrade to V11? </vt:lpstr>
      <vt:lpstr>How do I upgrade to V11 (Continued) </vt:lpstr>
      <vt:lpstr>BarnOwl website </vt:lpstr>
      <vt:lpstr>What's new document:  https://barnowl.co.za/wp-content/uploads/2024/06/Whats-New-in-BarnOwl-1.pdf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Tozer 1</dc:creator>
  <cp:lastModifiedBy>Jonathan Crisp</cp:lastModifiedBy>
  <cp:revision>670</cp:revision>
  <cp:lastPrinted>2024-07-24T19:54:30Z</cp:lastPrinted>
  <dcterms:created xsi:type="dcterms:W3CDTF">2013-11-14T13:48:36Z</dcterms:created>
  <dcterms:modified xsi:type="dcterms:W3CDTF">2024-07-24T20:00:17Z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0x0101008D47073ECD01CB4BA3A84A350002D106</vt:lpwstr>
  </property>
</Properties>
</file>